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5" r:id="rId3"/>
  </p:sldMasterIdLst>
  <p:notesMasterIdLst>
    <p:notesMasterId r:id="rId57"/>
  </p:notesMasterIdLst>
  <p:sldIdLst>
    <p:sldId id="803" r:id="rId4"/>
    <p:sldId id="458" r:id="rId5"/>
    <p:sldId id="845" r:id="rId6"/>
    <p:sldId id="297" r:id="rId7"/>
    <p:sldId id="382" r:id="rId8"/>
    <p:sldId id="258" r:id="rId9"/>
    <p:sldId id="259" r:id="rId10"/>
    <p:sldId id="383" r:id="rId11"/>
    <p:sldId id="345" r:id="rId12"/>
    <p:sldId id="841" r:id="rId13"/>
    <p:sldId id="301" r:id="rId14"/>
    <p:sldId id="302" r:id="rId15"/>
    <p:sldId id="303" r:id="rId16"/>
    <p:sldId id="399" r:id="rId17"/>
    <p:sldId id="304" r:id="rId18"/>
    <p:sldId id="388" r:id="rId19"/>
    <p:sldId id="354" r:id="rId20"/>
    <p:sldId id="536" r:id="rId21"/>
    <p:sldId id="517" r:id="rId22"/>
    <p:sldId id="332" r:id="rId23"/>
    <p:sldId id="638" r:id="rId24"/>
    <p:sldId id="351" r:id="rId25"/>
    <p:sldId id="870" r:id="rId26"/>
    <p:sldId id="843" r:id="rId27"/>
    <p:sldId id="873" r:id="rId28"/>
    <p:sldId id="413" r:id="rId29"/>
    <p:sldId id="377" r:id="rId30"/>
    <p:sldId id="453" r:id="rId31"/>
    <p:sldId id="854" r:id="rId32"/>
    <p:sldId id="865" r:id="rId33"/>
    <p:sldId id="859" r:id="rId34"/>
    <p:sldId id="409" r:id="rId35"/>
    <p:sldId id="860" r:id="rId36"/>
    <p:sldId id="869" r:id="rId37"/>
    <p:sldId id="868" r:id="rId38"/>
    <p:sldId id="444" r:id="rId39"/>
    <p:sldId id="864" r:id="rId40"/>
    <p:sldId id="343" r:id="rId41"/>
    <p:sldId id="848" r:id="rId42"/>
    <p:sldId id="400" r:id="rId43"/>
    <p:sldId id="849" r:id="rId44"/>
    <p:sldId id="852" r:id="rId45"/>
    <p:sldId id="853" r:id="rId46"/>
    <p:sldId id="414" r:id="rId47"/>
    <p:sldId id="420" r:id="rId48"/>
    <p:sldId id="410" r:id="rId49"/>
    <p:sldId id="842" r:id="rId50"/>
    <p:sldId id="856" r:id="rId51"/>
    <p:sldId id="337" r:id="rId52"/>
    <p:sldId id="338" r:id="rId53"/>
    <p:sldId id="339" r:id="rId54"/>
    <p:sldId id="871" r:id="rId55"/>
    <p:sldId id="504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1348"/>
    <p:restoredTop sz="94599"/>
  </p:normalViewPr>
  <p:slideViewPr>
    <p:cSldViewPr snapToGrid="0" snapToObjects="1">
      <p:cViewPr varScale="1">
        <p:scale>
          <a:sx n="109" d="100"/>
          <a:sy n="109" d="100"/>
        </p:scale>
        <p:origin x="21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Relationship Id="rId4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049A6-9C6C-9040-92D5-13B4ECD59BFE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51C68-17AD-514C-BD38-FEBF52892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09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959D41-A6AD-C041-95D1-EAD4853464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533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슬라이드 이미지 개체 틀 1">
            <a:extLst>
              <a:ext uri="{FF2B5EF4-FFF2-40B4-BE49-F238E27FC236}">
                <a16:creationId xmlns:a16="http://schemas.microsoft.com/office/drawing/2014/main" id="{BF3DEDCC-67CD-464E-AAAF-E07A2B367E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슬라이드 노트 개체 틀 2">
            <a:extLst>
              <a:ext uri="{FF2B5EF4-FFF2-40B4-BE49-F238E27FC236}">
                <a16:creationId xmlns:a16="http://schemas.microsoft.com/office/drawing/2014/main" id="{22D8C5E5-4E35-1F42-A46A-C4CACF326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ko-KR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75108" name="슬라이드 번호 개체 틀 3">
            <a:extLst>
              <a:ext uri="{FF2B5EF4-FFF2-40B4-BE49-F238E27FC236}">
                <a16:creationId xmlns:a16="http://schemas.microsoft.com/office/drawing/2014/main" id="{3C843E83-D0D7-4548-871F-807C93BB3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fld id="{478B7BB4-07B2-F541-9362-CAA69C4D4C02}" type="slidenum">
              <a:rPr kumimoji="1" lang="en-US" altLang="ko-KR" sz="1200">
                <a:solidFill>
                  <a:srgbClr val="000066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 eaLnBrk="1" hangingPunct="1">
                <a:buFont typeface="Wingdings" pitchFamily="2" charset="2"/>
                <a:buNone/>
              </a:pPr>
              <a:t>25</a:t>
            </a:fld>
            <a:endParaRPr kumimoji="1" lang="en-US" altLang="ko-KR" sz="1200">
              <a:solidFill>
                <a:srgbClr val="000066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942B265-4C1D-466F-9B3D-558ABA3F2019}" type="slidenum">
              <a:rPr lang="en-US"/>
              <a:pPr/>
              <a:t>36</a:t>
            </a:fld>
            <a:endParaRPr lang="en-US"/>
          </a:p>
        </p:txBody>
      </p:sp>
      <p:sp>
        <p:nvSpPr>
          <p:cNvPr id="5017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2725" y="635000"/>
            <a:ext cx="5624513" cy="3165475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5018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1" y="4414910"/>
            <a:ext cx="5482478" cy="4178685"/>
          </a:xfrm>
          <a:noFill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075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CDE9195F-B736-6F42-AABB-9F56BBD308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E3C845-B7BA-5C4E-90B2-E32706F7967E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BABF68EC-5583-E64D-9B3A-CC8545B4C3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8BAE40A8-735C-404E-887D-D964F55544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387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>
            <a:extLst>
              <a:ext uri="{FF2B5EF4-FFF2-40B4-BE49-F238E27FC236}">
                <a16:creationId xmlns:a16="http://schemas.microsoft.com/office/drawing/2014/main" id="{D9C8929E-D44F-9F4D-B935-381902E655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4B0B17-1CE9-9242-82BB-8E1CB68EF270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DE979189-CA23-574D-924F-16F1C5C608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39E1EF3E-BEF9-0C41-B2DE-72C7EFCF3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F21C3A33-8DB8-2B4C-B977-DB4119D10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CD34AA-52D3-CE41-8E43-32BE5901C12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9747" name="Slide Image Placeholder 2">
            <a:extLst>
              <a:ext uri="{FF2B5EF4-FFF2-40B4-BE49-F238E27FC236}">
                <a16:creationId xmlns:a16="http://schemas.microsoft.com/office/drawing/2014/main" id="{B85D1966-9A34-494B-85DA-C320A41AC3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103D3C4C-0417-0F45-8C75-72764BAA90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360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A6F57A-7A9C-4F40-9C4A-815E23ED726D}" type="datetimeFigureOut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84085-4F6C-2349-AE6A-E595BF6244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60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F1131A-59F4-3E43-9D87-5AA49D7A6607}" type="datetimeFigureOut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84E391-757E-6F4A-BC8F-7203BE67B4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21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DB5E7F-71F3-FF46-B773-461AE67034FE}" type="datetimeFigureOut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D1C9C6-27A5-2749-81B2-A31AE80625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861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2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F7C97B-5EFB-8E44-83B4-CD117309BFC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78F7C1-EDE1-4340-8E28-271A089F44B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E7F856-F8AF-FE4B-AAA8-52BB7DBC1F1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B7A65-3B15-B544-97A2-A293399090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123364"/>
      </p:ext>
    </p:extLst>
  </p:cSld>
  <p:clrMapOvr>
    <a:masterClrMapping/>
  </p:clrMapOvr>
  <p:transition/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E15350-E9C9-3D4D-8E92-E8CF83A766BA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3BEB81-5E47-364D-BE2D-A75CEAE850C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186711-A434-ED4E-8D22-B013BD0982F5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F6DC55-6D84-1F48-8AA9-E63E48CB18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187407"/>
      </p:ext>
    </p:extLst>
  </p:cSld>
  <p:clrMapOvr>
    <a:masterClrMapping/>
  </p:clrMapOvr>
  <p:transition/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63081" y="4406896"/>
            <a:ext cx="103632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963081" y="2906713"/>
            <a:ext cx="103632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BA30A3-A137-6740-BE16-4457E0EFBA48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783D98-72D9-EC42-8426-FDF1656FC079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1E3A69-78AA-8541-A60D-94A75F37AD2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28A2C1-8CBE-A146-9505-021C6ED9DD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86580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09601" y="1600201"/>
            <a:ext cx="5384804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97595" y="1600201"/>
            <a:ext cx="5384804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A895AD-F08F-C441-A325-090909285E43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CBB518-F221-0B45-9534-954D0457324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10FD85-7266-3D41-A14D-CB83D57F8DC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2DDA4C-5820-0946-82A7-2C4A4A6F80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44605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09600" y="1535114"/>
            <a:ext cx="5386912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09600" y="2174872"/>
            <a:ext cx="5386912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93364" y="1535114"/>
            <a:ext cx="5389035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93364" y="2174872"/>
            <a:ext cx="5389035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69D6853-AF0F-8D40-A0D7-5E5E0ECA24E9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7DAFE19-8A56-A948-A633-131DF12089C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B8C4B57-DE6B-8F4D-AF98-6A4A64FCF3C7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B52ACD-F753-4D4E-9C89-D020F7E044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78261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E4E2DFE-8630-D441-93F3-AAF4C2FC6ACC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BDF862D-93EC-3C4E-8C50-27EC8CC1163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19C97D-BDEA-7C4B-9006-EF13B0DDA37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5B981F-335C-A74A-8585-3EA868AA0B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526881"/>
      </p:ext>
    </p:extLst>
  </p:cSld>
  <p:clrMapOvr>
    <a:masterClrMapping/>
  </p:clrMapOvr>
  <p:transition/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22793D1-F30C-C24A-A81C-1C7D16822217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6791F57-E25E-3E4D-8946-2FF94B765C0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193A7BD-3861-C147-B840-069BAD0C5A50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E8BD6-7E11-3A49-B991-299062C7C6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006224"/>
      </p:ext>
    </p:extLst>
  </p:cSld>
  <p:clrMapOvr>
    <a:masterClrMapping/>
  </p:clrMapOvr>
  <p:transition/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09601" y="273048"/>
            <a:ext cx="401108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9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09601" y="1435095"/>
            <a:ext cx="401108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5249CB-97E8-1743-AE35-ED526C89CBDC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AE1DE5-FB2A-8049-A6BC-E79A0744F99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482B07-95AC-A844-9B46-62B38027708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DAD58A-B7B6-A843-A2AC-ADD4EECA07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3526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D59651-757D-6E4E-821F-A5337425E59E}" type="datetimeFigureOut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B21E4-952A-874F-92E9-17F813E5A2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985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2389717" y="4800601"/>
            <a:ext cx="73152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2389717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42EDB2-2541-7145-B538-E77B7F16A19A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7AA76F-48A5-4144-90F1-6B271D14BBF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E55061-8107-9E48-BA20-BEABE0F9C8D5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83473-06C7-3244-B8D7-CC5092F965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34453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A18706-E58B-684B-99C2-D8FEB08D91A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81E98E-289A-1242-88BA-F6FA1327EC9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46149A-CD86-D642-8DD3-45798FA2A24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C9444-CA3E-BD48-8B22-B0A948F22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12769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09600" y="274641"/>
            <a:ext cx="8026395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CAA25F-D738-9948-B251-AC14F58CD2B5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CB33F3-9784-AE40-BAB0-38338507E9B9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F5DF21-567F-DF4B-9FB0-85621C63A3A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61820-9B4F-264E-B109-4ECDEA5DC8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73632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 noGrp="1"/>
          </p:cNvSpPr>
          <p:nvPr>
            <p:ph/>
          </p:nvPr>
        </p:nvSpPr>
        <p:spPr>
          <a:xfrm>
            <a:off x="609600" y="274641"/>
            <a:ext cx="10972800" cy="585152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5091F55-24E3-A046-BDB9-F42A81848ED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D0ADD54-33C8-864B-89B9-B0521350BA1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D29D4C-B2FE-084D-AA71-2BAC3BE10AE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67E3B-60F7-A845-9D07-2E99AC3454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246622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2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6933B0-983F-5342-A165-AA94E4C029BA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D03C41-471F-9042-A7BC-7DCAE71BAC5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3DBD80-6D71-3D4E-841B-7350D6AFE88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6786B-410F-6444-A075-A2027D5BA0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193175"/>
      </p:ext>
    </p:extLst>
  </p:cSld>
  <p:clrMapOvr>
    <a:masterClrMapping/>
  </p:clrMapOvr>
  <p:transition/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D4C183-9617-494F-827E-208C82CEB3D0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89E66F-5504-F341-A590-926BE832861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EC7081-88BF-824A-87D5-A38893B8A69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B442CE-3FFD-9740-A8AD-855841A9F4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172706"/>
      </p:ext>
    </p:extLst>
  </p:cSld>
  <p:clrMapOvr>
    <a:masterClrMapping/>
  </p:clrMapOvr>
  <p:transition/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63081" y="4406896"/>
            <a:ext cx="103632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963081" y="2906713"/>
            <a:ext cx="103632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A66EB7-BF97-214E-A05D-0529836DEF11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6866ED-9A65-7044-B71F-EB067F7E084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7CFBDC-F78F-7C45-8C25-991E8ABA1D2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501554-ADFD-BA44-95B3-DD6651E85E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07918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09601" y="1600201"/>
            <a:ext cx="5384804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97595" y="1600201"/>
            <a:ext cx="5384804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40487B-6523-814A-8820-7A7C8494E85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F92396-EE9A-6E46-B4F5-C21CCC2A8AD6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83C175-CB0C-414C-ABA1-E48E6C3328A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CDDDCF-EDCA-6444-8814-0A5393A7CA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16535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09600" y="1535114"/>
            <a:ext cx="5386912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09600" y="2174872"/>
            <a:ext cx="5386912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93364" y="1535114"/>
            <a:ext cx="5389035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93364" y="2174872"/>
            <a:ext cx="5389035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EA6AE78-22FA-7245-8CF1-E71DD514C343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6D0DAA7-9289-004C-A088-214C7BE39BD9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BDBDB41-61C7-7944-AE78-9E1D62E2DE47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6A72E3-BB51-1745-95BF-ECE7B579A4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52396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84335E7-7E2B-F64D-9AD8-AD2A822BDA0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53A138B-5212-4643-926D-9D309208E65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C11290-0169-D448-AC6F-84C75B5BDF8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683DE-8B4D-084C-B1BA-427041583B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30562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5D16AB-53E7-D74C-85FE-11AE3523946E}" type="datetimeFigureOut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11010-9F79-5548-AD56-864A7AA851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263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A7C9360-61EE-2141-B3AA-FE3959B104B4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60247C4-E384-AC44-ABFE-E0EA7CDDA86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5339CC5-2AB5-C04E-B91C-2968BB72D1E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869E8-4E1D-F84F-8A6A-40373C3254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237614"/>
      </p:ext>
    </p:extLst>
  </p:cSld>
  <p:clrMapOvr>
    <a:masterClrMapping/>
  </p:clrMapOvr>
  <p:transition/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09601" y="273048"/>
            <a:ext cx="401108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9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09601" y="1435095"/>
            <a:ext cx="401108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19523D-EECB-354E-9305-E55C163D39C5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5D56FF-8547-3642-A63A-EE6F8E64A06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7B76E5-00A8-1D4B-BD35-9FA6FF916FD7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FBC1A-A1EC-C740-B531-DEDCBBEE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50814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2389717" y="4800601"/>
            <a:ext cx="73152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2389717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DC8A80-C90B-3842-AC70-657C690ED625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14DB4-6AFB-9743-883F-964B59AF24B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1078FC-FEC7-074C-876A-CD2F9037B3A2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CB9223-B1E4-3C43-94B8-966926F4E5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72124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8F6C0D-22EF-1347-A5E7-511829ED2217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5ACB87-CCD5-F248-B616-1BF9B7096FCD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27CF09-13B9-2B42-95C7-3FB7E3D8CAB7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05D52F-CDA6-834F-94EB-7502653BEF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73824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09600" y="274641"/>
            <a:ext cx="8026395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AE346E-1E9A-784F-BCD8-025B4449F5C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A3BB9E-EA19-CB45-B6E0-88C1F227574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AAAEE4-E412-6349-9C63-38701BC34F5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1C365B-162F-C14D-B815-F7AB98AC94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96725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 noGrp="1"/>
          </p:cNvSpPr>
          <p:nvPr>
            <p:ph/>
          </p:nvPr>
        </p:nvSpPr>
        <p:spPr>
          <a:xfrm>
            <a:off x="609600" y="274641"/>
            <a:ext cx="10972800" cy="585152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E589DE8-D69C-5449-A8C7-75ACD993CC96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EBD3B6-9D83-7D40-889C-EDFC5BD88B19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49665E1-02ED-DB4F-9A64-9F2D2A28D8B5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6DDD5E-D638-794D-B723-8BBCED63DA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422818"/>
      </p:ext>
    </p:extLst>
  </p:cSld>
  <p:clrMapOvr>
    <a:masterClrMapping/>
  </p:clrMapOvr>
  <p:transition/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28701" y="115891"/>
            <a:ext cx="10828860" cy="5762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09601" y="1165229"/>
            <a:ext cx="5384804" cy="2424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97595" y="1165229"/>
            <a:ext cx="5384804" cy="2424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 txBox="1">
            <a:spLocks noGrp="1"/>
          </p:cNvSpPr>
          <p:nvPr>
            <p:ph idx="3"/>
          </p:nvPr>
        </p:nvSpPr>
        <p:spPr>
          <a:xfrm>
            <a:off x="609601" y="3741733"/>
            <a:ext cx="5384804" cy="2424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97595" y="3741733"/>
            <a:ext cx="5384804" cy="2424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D3C0314-FE29-264F-BA3A-F7786C7BD06C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12A23-0DA3-224B-959B-6817660A8DCD}" type="datetime1">
              <a:rPr lang="en-US"/>
              <a:pPr>
                <a:defRPr/>
              </a:pPr>
              <a:t>11/3/21</a:t>
            </a:fld>
            <a:endParaRPr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652E89A-E879-A346-9E6C-53DB471A210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6E8DA7A-72B5-894B-904D-4E756E4BCAB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F1E80DC7-E937-1D41-8279-E5342374FB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372037"/>
      </p:ext>
    </p:extLst>
  </p:cSld>
  <p:clrMapOvr>
    <a:masterClrMapping/>
  </p:clrMapOvr>
  <p:transition/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692261-E81E-3E48-95CA-2AAFF9C62469}" type="datetimeFigureOut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ED425-0D1E-4143-A7A5-4B6E9918B5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40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46E224-5CD1-084D-9524-D7F7E8C1BD83}" type="datetimeFigureOut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7D2AA-6A8F-0247-B91D-2A6ECB26B5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149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A3FAC6-85A4-CD41-B3DD-FDB9F31943AF}" type="datetimeFigureOut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C0870-1E78-FE4C-B36F-253700707C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337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412F73-DC92-3440-ACF7-AE48A91B302E}" type="datetimeFigureOut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D08A0-1363-7A4F-B0A0-EC017D2133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664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933FB7-EA47-3144-A4D6-5FFAE32A523F}" type="datetimeFigureOut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F8687-453C-B74A-911F-650E49BC18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39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7445CB-759A-0743-A5B3-82BF096C30B9}" type="datetimeFigureOut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505F-9320-0A49-B10E-B2C8892E3C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223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37A05A1-9555-A24F-9901-ADE6B58C1100}" type="datetimeFigureOut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518E9A7D-5654-424E-8294-395196733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41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84E574B0-BD4D-2846-9B01-75BD35283356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3F00C64-D750-3045-B541-8C194AE7F727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7CEB88-7182-184F-B292-BA16F13B2FB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PMingLiU" pitchFamily="18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B1C928-DBF3-C741-BE29-46F46E9FA93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PMingLiU" pitchFamily="18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C544D0-5ECF-8B46-A176-86EE0D1E84A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PMingLiU" panose="02020500000000000000" pitchFamily="18" charset="-120"/>
              </a:defRPr>
            </a:lvl1pPr>
          </a:lstStyle>
          <a:p>
            <a:fld id="{C90C4D71-3B50-1E48-B0A0-0179710E4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91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US" sz="4400">
          <a:solidFill>
            <a:srgbClr val="000000"/>
          </a:solidFill>
          <a:latin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SzPct val="100000"/>
        <a:buChar char="•"/>
        <a:defRPr lang="en-US" sz="3200">
          <a:solidFill>
            <a:srgbClr val="000000"/>
          </a:solidFill>
          <a:latin typeface="Arial"/>
        </a:defRPr>
      </a:lvl1pPr>
      <a:lvl2pPr marL="742950" lvl="1" indent="-285750" algn="l" rtl="0" eaLnBrk="0" fontAlgn="base" hangingPunct="0">
        <a:spcBef>
          <a:spcPts val="700"/>
        </a:spcBef>
        <a:spcAft>
          <a:spcPct val="0"/>
        </a:spcAft>
        <a:buSzPct val="100000"/>
        <a:buChar char="–"/>
        <a:defRPr lang="en-US" sz="2800">
          <a:solidFill>
            <a:srgbClr val="000000"/>
          </a:solidFill>
          <a:latin typeface="Arial"/>
        </a:defRPr>
      </a:lvl2pPr>
      <a:lvl3pPr marL="1143000" lvl="2" indent="-228600" algn="l" rtl="0" eaLnBrk="0" fontAlgn="base" hangingPunct="0">
        <a:spcBef>
          <a:spcPts val="600"/>
        </a:spcBef>
        <a:spcAft>
          <a:spcPct val="0"/>
        </a:spcAft>
        <a:buSzPct val="100000"/>
        <a:buChar char="•"/>
        <a:defRPr lang="en-US" sz="2400">
          <a:solidFill>
            <a:srgbClr val="000000"/>
          </a:solidFill>
          <a:latin typeface="Arial"/>
        </a:defRPr>
      </a:lvl3pPr>
      <a:lvl4pPr marL="1600200" lvl="3" indent="-228600" algn="l" rtl="0" eaLnBrk="0" fontAlgn="base" hangingPunct="0">
        <a:spcBef>
          <a:spcPts val="500"/>
        </a:spcBef>
        <a:spcAft>
          <a:spcPct val="0"/>
        </a:spcAft>
        <a:buSzPct val="100000"/>
        <a:buChar char="–"/>
        <a:defRPr lang="en-US" sz="2000">
          <a:solidFill>
            <a:srgbClr val="000000"/>
          </a:solidFill>
          <a:latin typeface="Arial"/>
        </a:defRPr>
      </a:lvl4pPr>
      <a:lvl5pPr marL="2057400" lvl="4" indent="-228600" algn="l" rtl="0" eaLnBrk="0" fontAlgn="base" hangingPunct="0">
        <a:spcBef>
          <a:spcPts val="500"/>
        </a:spcBef>
        <a:spcAft>
          <a:spcPct val="0"/>
        </a:spcAft>
        <a:buSzPct val="100000"/>
        <a:buChar char="»"/>
        <a:defRPr lang="en-US" sz="2000">
          <a:solidFill>
            <a:srgbClr val="000000"/>
          </a:solidFill>
          <a:latin typeface="Arial"/>
        </a:defRPr>
      </a:lvl5pPr>
      <a:lvl6pPr marL="2514600" indent="-228600" algn="l" rtl="0" eaLnBrk="0" fontAlgn="base" hangingPunct="0">
        <a:spcBef>
          <a:spcPts val="500"/>
        </a:spcBef>
        <a:spcAft>
          <a:spcPct val="0"/>
        </a:spcAft>
        <a:buSzPct val="100000"/>
        <a:buChar char="»"/>
        <a:defRPr lang="en-US" sz="2000">
          <a:solidFill>
            <a:srgbClr val="000000"/>
          </a:solidFill>
          <a:latin typeface="Arial"/>
        </a:defRPr>
      </a:lvl6pPr>
      <a:lvl7pPr marL="2971800" indent="-228600" algn="l" rtl="0" eaLnBrk="0" fontAlgn="base" hangingPunct="0">
        <a:spcBef>
          <a:spcPts val="500"/>
        </a:spcBef>
        <a:spcAft>
          <a:spcPct val="0"/>
        </a:spcAft>
        <a:buSzPct val="100000"/>
        <a:buChar char="»"/>
        <a:defRPr lang="en-US" sz="2000">
          <a:solidFill>
            <a:srgbClr val="000000"/>
          </a:solidFill>
          <a:latin typeface="Arial"/>
        </a:defRPr>
      </a:lvl7pPr>
      <a:lvl8pPr marL="3429000" indent="-228600" algn="l" rtl="0" eaLnBrk="0" fontAlgn="base" hangingPunct="0">
        <a:spcBef>
          <a:spcPts val="500"/>
        </a:spcBef>
        <a:spcAft>
          <a:spcPct val="0"/>
        </a:spcAft>
        <a:buSzPct val="100000"/>
        <a:buChar char="»"/>
        <a:defRPr lang="en-US" sz="2000">
          <a:solidFill>
            <a:srgbClr val="000000"/>
          </a:solidFill>
          <a:latin typeface="Arial"/>
        </a:defRPr>
      </a:lvl8pPr>
      <a:lvl9pPr marL="3886200" indent="-228600" algn="l" rtl="0" eaLnBrk="0" fontAlgn="base" hangingPunct="0">
        <a:spcBef>
          <a:spcPts val="500"/>
        </a:spcBef>
        <a:spcAft>
          <a:spcPct val="0"/>
        </a:spcAft>
        <a:buSzPct val="100000"/>
        <a:buChar char="»"/>
        <a:defRPr lang="en-US" sz="2000">
          <a:solidFill>
            <a:srgbClr val="000000"/>
          </a:solidFill>
          <a:latin typeface="Arial"/>
        </a:defRPr>
      </a:lvl9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3AB5B388-F1EF-464A-AD4B-0A09EE02DA99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4B09E382-F60B-624D-BA6B-7012F6026D30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DCF77B-2C3A-2548-A652-D6492C68A04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PMingLiU" pitchFamily="18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F9F8D3-0B36-FE42-BF95-DA02DC6EB29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PMingLiU" pitchFamily="18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F532BF-3ED5-5240-8FED-F1399B7B906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PMingLiU" panose="02020500000000000000" pitchFamily="18" charset="-120"/>
              </a:defRPr>
            </a:lvl1pPr>
          </a:lstStyle>
          <a:p>
            <a:fld id="{78B6C945-C7FD-6243-92F1-6CCD8C46B5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18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US" sz="4400">
          <a:solidFill>
            <a:srgbClr val="000000"/>
          </a:solidFill>
          <a:latin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SzPct val="100000"/>
        <a:buChar char="•"/>
        <a:defRPr lang="en-US" sz="3200">
          <a:solidFill>
            <a:srgbClr val="000000"/>
          </a:solidFill>
          <a:latin typeface="Arial"/>
        </a:defRPr>
      </a:lvl1pPr>
      <a:lvl2pPr marL="742950" lvl="1" indent="-285750" algn="l" rtl="0" eaLnBrk="0" fontAlgn="base" hangingPunct="0">
        <a:spcBef>
          <a:spcPts val="700"/>
        </a:spcBef>
        <a:spcAft>
          <a:spcPct val="0"/>
        </a:spcAft>
        <a:buSzPct val="100000"/>
        <a:buChar char="–"/>
        <a:defRPr lang="en-US" sz="2800">
          <a:solidFill>
            <a:srgbClr val="000000"/>
          </a:solidFill>
          <a:latin typeface="Arial"/>
        </a:defRPr>
      </a:lvl2pPr>
      <a:lvl3pPr marL="1143000" lvl="2" indent="-228600" algn="l" rtl="0" eaLnBrk="0" fontAlgn="base" hangingPunct="0">
        <a:spcBef>
          <a:spcPts val="600"/>
        </a:spcBef>
        <a:spcAft>
          <a:spcPct val="0"/>
        </a:spcAft>
        <a:buSzPct val="100000"/>
        <a:buChar char="•"/>
        <a:defRPr lang="en-US" sz="2400">
          <a:solidFill>
            <a:srgbClr val="000000"/>
          </a:solidFill>
          <a:latin typeface="Arial"/>
        </a:defRPr>
      </a:lvl3pPr>
      <a:lvl4pPr marL="1600200" lvl="3" indent="-228600" algn="l" rtl="0" eaLnBrk="0" fontAlgn="base" hangingPunct="0">
        <a:spcBef>
          <a:spcPts val="500"/>
        </a:spcBef>
        <a:spcAft>
          <a:spcPct val="0"/>
        </a:spcAft>
        <a:buSzPct val="100000"/>
        <a:buChar char="–"/>
        <a:defRPr lang="en-US" sz="2000">
          <a:solidFill>
            <a:srgbClr val="000000"/>
          </a:solidFill>
          <a:latin typeface="Arial"/>
        </a:defRPr>
      </a:lvl4pPr>
      <a:lvl5pPr marL="2057400" lvl="4" indent="-228600" algn="l" rtl="0" eaLnBrk="0" fontAlgn="base" hangingPunct="0">
        <a:spcBef>
          <a:spcPts val="500"/>
        </a:spcBef>
        <a:spcAft>
          <a:spcPct val="0"/>
        </a:spcAft>
        <a:buSzPct val="100000"/>
        <a:buChar char="»"/>
        <a:defRPr lang="en-US" sz="2000">
          <a:solidFill>
            <a:srgbClr val="000000"/>
          </a:solidFill>
          <a:latin typeface="Arial"/>
        </a:defRPr>
      </a:lvl5pPr>
      <a:lvl6pPr marL="2514600" indent="-228600" algn="l" rtl="0" eaLnBrk="0" fontAlgn="base" hangingPunct="0">
        <a:spcBef>
          <a:spcPts val="500"/>
        </a:spcBef>
        <a:spcAft>
          <a:spcPct val="0"/>
        </a:spcAft>
        <a:buSzPct val="100000"/>
        <a:buChar char="»"/>
        <a:defRPr lang="en-US" sz="2000">
          <a:solidFill>
            <a:srgbClr val="000000"/>
          </a:solidFill>
          <a:latin typeface="Arial"/>
        </a:defRPr>
      </a:lvl6pPr>
      <a:lvl7pPr marL="2971800" indent="-228600" algn="l" rtl="0" eaLnBrk="0" fontAlgn="base" hangingPunct="0">
        <a:spcBef>
          <a:spcPts val="500"/>
        </a:spcBef>
        <a:spcAft>
          <a:spcPct val="0"/>
        </a:spcAft>
        <a:buSzPct val="100000"/>
        <a:buChar char="»"/>
        <a:defRPr lang="en-US" sz="2000">
          <a:solidFill>
            <a:srgbClr val="000000"/>
          </a:solidFill>
          <a:latin typeface="Arial"/>
        </a:defRPr>
      </a:lvl7pPr>
      <a:lvl8pPr marL="3429000" indent="-228600" algn="l" rtl="0" eaLnBrk="0" fontAlgn="base" hangingPunct="0">
        <a:spcBef>
          <a:spcPts val="500"/>
        </a:spcBef>
        <a:spcAft>
          <a:spcPct val="0"/>
        </a:spcAft>
        <a:buSzPct val="100000"/>
        <a:buChar char="»"/>
        <a:defRPr lang="en-US" sz="2000">
          <a:solidFill>
            <a:srgbClr val="000000"/>
          </a:solidFill>
          <a:latin typeface="Arial"/>
        </a:defRPr>
      </a:lvl8pPr>
      <a:lvl9pPr marL="3886200" indent="-228600" algn="l" rtl="0" eaLnBrk="0" fontAlgn="base" hangingPunct="0">
        <a:spcBef>
          <a:spcPts val="500"/>
        </a:spcBef>
        <a:spcAft>
          <a:spcPct val="0"/>
        </a:spcAft>
        <a:buSzPct val="100000"/>
        <a:buChar char="»"/>
        <a:defRPr lang="en-US" sz="2000">
          <a:solidFill>
            <a:srgbClr val="000000"/>
          </a:solidFill>
          <a:latin typeface="Arial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.emf"/><Relationship Id="rId4" Type="http://schemas.openxmlformats.org/officeDocument/2006/relationships/image" Target="../media/image8.emf"/><Relationship Id="rId9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6.emf"/><Relationship Id="rId4" Type="http://schemas.openxmlformats.org/officeDocument/2006/relationships/image" Target="../media/image13.emf"/><Relationship Id="rId9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30.jpeg"/><Relationship Id="rId3" Type="http://schemas.openxmlformats.org/officeDocument/2006/relationships/image" Target="../media/image28.png"/><Relationship Id="rId7" Type="http://schemas.openxmlformats.org/officeDocument/2006/relationships/image" Target="../media/image23.emf"/><Relationship Id="rId12" Type="http://schemas.openxmlformats.org/officeDocument/2006/relationships/image" Target="../media/image25.emf"/><Relationship Id="rId17" Type="http://schemas.openxmlformats.org/officeDocument/2006/relationships/image" Target="../media/image27.emf"/><Relationship Id="rId2" Type="http://schemas.openxmlformats.org/officeDocument/2006/relationships/slideLayout" Target="../slideLayouts/slideLayout18.xml"/><Relationship Id="rId16" Type="http://schemas.openxmlformats.org/officeDocument/2006/relationships/oleObject" Target="../embeddings/oleObject15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22.emf"/><Relationship Id="rId15" Type="http://schemas.openxmlformats.org/officeDocument/2006/relationships/image" Target="../media/image26.emf"/><Relationship Id="rId10" Type="http://schemas.openxmlformats.org/officeDocument/2006/relationships/image" Target="../media/image29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4.emf"/><Relationship Id="rId14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7.pn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6.png"/><Relationship Id="rId11" Type="http://schemas.openxmlformats.org/officeDocument/2006/relationships/image" Target="../media/image53.emf"/><Relationship Id="rId5" Type="http://schemas.openxmlformats.org/officeDocument/2006/relationships/image" Target="../media/image55.png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54.png"/><Relationship Id="rId9" Type="http://schemas.openxmlformats.org/officeDocument/2006/relationships/image" Target="../media/image52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nyandkitty.com/gallery/album01/Diamond_Head?full=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ctrTitle"/>
          </p:nvPr>
        </p:nvSpPr>
        <p:spPr>
          <a:xfrm>
            <a:off x="1981199" y="1044576"/>
            <a:ext cx="8522677" cy="1470025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Boreal Summer Intraseasonal Oscillation</a:t>
            </a:r>
          </a:p>
        </p:txBody>
      </p:sp>
      <p:sp>
        <p:nvSpPr>
          <p:cNvPr id="27651" name="Subtitle 2"/>
          <p:cNvSpPr>
            <a:spLocks noGrp="1"/>
          </p:cNvSpPr>
          <p:nvPr>
            <p:ph type="subTitle" idx="1"/>
          </p:nvPr>
        </p:nvSpPr>
        <p:spPr>
          <a:xfrm>
            <a:off x="1562100" y="3047703"/>
            <a:ext cx="8610600" cy="3509963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chemeClr val="tx1"/>
                </a:solidFill>
              </a:rPr>
              <a:t>Bin Wang </a:t>
            </a:r>
          </a:p>
          <a:p>
            <a:pPr eaLnBrk="1" hangingPunct="1"/>
            <a:r>
              <a:rPr lang="en-US" altLang="en-US" sz="2400" dirty="0">
                <a:solidFill>
                  <a:schemeClr val="tx1"/>
                </a:solidFill>
              </a:rPr>
              <a:t>Department of Atmospheric Sciences, </a:t>
            </a:r>
          </a:p>
          <a:p>
            <a:pPr eaLnBrk="1" hangingPunct="1"/>
            <a:r>
              <a:rPr lang="en-US" altLang="en-US" sz="2400" dirty="0">
                <a:solidFill>
                  <a:schemeClr val="tx1"/>
                </a:solidFill>
              </a:rPr>
              <a:t>University of Hawaii at Manoa</a:t>
            </a:r>
            <a:endParaRPr lang="en-US" altLang="en-US" sz="2400" dirty="0">
              <a:solidFill>
                <a:srgbClr val="1917C0"/>
              </a:solidFill>
            </a:endParaRPr>
          </a:p>
          <a:p>
            <a:pPr algn="l" eaLnBrk="1" hangingPunct="1"/>
            <a:endParaRPr lang="en-US" altLang="en-US" sz="2800" dirty="0">
              <a:solidFill>
                <a:schemeClr val="tx1"/>
              </a:solidFill>
            </a:endParaRPr>
          </a:p>
          <a:p>
            <a:pPr eaLnBrk="1" hangingPunct="1"/>
            <a:endParaRPr lang="en-US" altLang="en-US" sz="2800" dirty="0">
              <a:solidFill>
                <a:srgbClr val="1917C0"/>
              </a:solidFill>
            </a:endParaRPr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135467" y="4957786"/>
            <a:ext cx="109953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charset="0"/>
                <a:cs typeface="Arial" charset="0"/>
              </a:rPr>
              <a:t>WMO ONLINE TRAINING WORKSHOP 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charset="0"/>
                <a:cs typeface="Arial" charset="0"/>
              </a:rPr>
              <a:t>SUBSEASONAL TO SEASONAL (S2S) PREDICTION OF MONSOONS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charset="0"/>
                <a:cs typeface="Arial" charset="0"/>
              </a:rPr>
              <a:t>11-4-2021 03-05 UTC</a:t>
            </a:r>
          </a:p>
        </p:txBody>
      </p:sp>
    </p:spTree>
    <p:extLst>
      <p:ext uri="{BB962C8B-B14F-4D97-AF65-F5344CB8AC3E}">
        <p14:creationId xmlns:p14="http://schemas.microsoft.com/office/powerpoint/2010/main" val="447908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106368FD-C310-F84B-9CDC-0A3656A115A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0" y="1905000"/>
            <a:ext cx="7772400" cy="2667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</a:rPr>
              <a:t>2</a:t>
            </a:r>
            <a:r>
              <a:rPr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</a:rPr>
              <a:t>. 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</a:rPr>
              <a:t>Essential dynamics of BSISO</a:t>
            </a:r>
            <a:endParaRPr altLang="en-US" sz="40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22723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7F74A36-DC2D-AA45-B98C-4327C137AFFF}"/>
              </a:ext>
            </a:extLst>
          </p:cNvPr>
          <p:cNvSpPr/>
          <p:nvPr/>
        </p:nvSpPr>
        <p:spPr>
          <a:xfrm>
            <a:off x="1055077" y="228600"/>
            <a:ext cx="8979877" cy="58477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anchorCtr="1">
            <a:spAutoFit/>
          </a:bodyPr>
          <a:lstStyle/>
          <a:p>
            <a:pPr algn="ctr" hangingPunct="0"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kern="0" dirty="0">
                <a:solidFill>
                  <a:srgbClr val="FF0000"/>
                </a:solidFill>
                <a:effectLst>
                  <a:outerShdw dist="38096" dir="2700000">
                    <a:srgbClr val="FFFFFF"/>
                  </a:outerShdw>
                </a:effectLst>
                <a:latin typeface="Calibri" pitchFamily="34"/>
                <a:cs typeface="Arial" panose="020B0604020202020204" pitchFamily="34" charset="0"/>
              </a:rPr>
              <a:t>Essential Physical Processes involved in BSISO</a:t>
            </a:r>
          </a:p>
        </p:txBody>
      </p:sp>
      <p:sp>
        <p:nvSpPr>
          <p:cNvPr id="93187" name="Oval 12">
            <a:extLst>
              <a:ext uri="{FF2B5EF4-FFF2-40B4-BE49-F238E27FC236}">
                <a16:creationId xmlns:a16="http://schemas.microsoft.com/office/drawing/2014/main" id="{2B8E56EE-B01F-6443-94FB-E597D0807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286000"/>
            <a:ext cx="2819400" cy="762000"/>
          </a:xfrm>
          <a:custGeom>
            <a:avLst/>
            <a:gdLst>
              <a:gd name="T0" fmla="*/ 1409726 w 2819396"/>
              <a:gd name="T1" fmla="*/ 0 h 761996"/>
              <a:gd name="T2" fmla="*/ 2819452 w 2819396"/>
              <a:gd name="T3" fmla="*/ 381026 h 761996"/>
              <a:gd name="T4" fmla="*/ 1409726 w 2819396"/>
              <a:gd name="T5" fmla="*/ 762052 h 761996"/>
              <a:gd name="T6" fmla="*/ 0 w 2819396"/>
              <a:gd name="T7" fmla="*/ 381026 h 761996"/>
              <a:gd name="T8" fmla="*/ 412905 w 2819396"/>
              <a:gd name="T9" fmla="*/ 111606 h 761996"/>
              <a:gd name="T10" fmla="*/ 412905 w 2819396"/>
              <a:gd name="T11" fmla="*/ 650446 h 761996"/>
              <a:gd name="T12" fmla="*/ 2406560 w 2819396"/>
              <a:gd name="T13" fmla="*/ 650446 h 761996"/>
              <a:gd name="T14" fmla="*/ 2406560 w 2819396"/>
              <a:gd name="T15" fmla="*/ 111606 h 761996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412891 w 2819396"/>
              <a:gd name="T25" fmla="*/ 111592 h 761996"/>
              <a:gd name="T26" fmla="*/ 2406505 w 2819396"/>
              <a:gd name="T27" fmla="*/ 650404 h 7619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819396" h="761996">
                <a:moveTo>
                  <a:pt x="0" y="380998"/>
                </a:moveTo>
                <a:lnTo>
                  <a:pt x="0" y="380998"/>
                </a:lnTo>
                <a:cubicBezTo>
                  <a:pt x="4" y="170579"/>
                  <a:pt x="631146" y="1"/>
                  <a:pt x="1409698" y="2"/>
                </a:cubicBezTo>
                <a:cubicBezTo>
                  <a:pt x="1409698" y="2"/>
                  <a:pt x="1409698" y="2"/>
                  <a:pt x="1409698" y="2"/>
                </a:cubicBezTo>
                <a:cubicBezTo>
                  <a:pt x="2188253" y="2"/>
                  <a:pt x="2819397" y="170580"/>
                  <a:pt x="2819397" y="381000"/>
                </a:cubicBezTo>
                <a:cubicBezTo>
                  <a:pt x="2819397" y="381000"/>
                  <a:pt x="2819396" y="381001"/>
                  <a:pt x="2819396" y="381001"/>
                </a:cubicBezTo>
                <a:lnTo>
                  <a:pt x="2819397" y="381002"/>
                </a:lnTo>
                <a:cubicBezTo>
                  <a:pt x="2819397" y="591421"/>
                  <a:pt x="2188253" y="761999"/>
                  <a:pt x="1409699" y="762000"/>
                </a:cubicBezTo>
                <a:cubicBezTo>
                  <a:pt x="631144" y="762000"/>
                  <a:pt x="1" y="591421"/>
                  <a:pt x="1" y="381002"/>
                </a:cubicBezTo>
                <a:cubicBezTo>
                  <a:pt x="0" y="381001"/>
                  <a:pt x="1" y="381000"/>
                  <a:pt x="1" y="381000"/>
                </a:cubicBezTo>
                <a:close/>
              </a:path>
            </a:pathLst>
          </a:custGeom>
          <a:noFill/>
          <a:ln w="571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>
                <a:solidFill>
                  <a:srgbClr val="99CC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Low-Frequency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>
                <a:solidFill>
                  <a:srgbClr val="99CC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Equatorial Waves</a:t>
            </a:r>
          </a:p>
        </p:txBody>
      </p:sp>
      <p:sp>
        <p:nvSpPr>
          <p:cNvPr id="93188" name="AutoShape 25">
            <a:extLst>
              <a:ext uri="{FF2B5EF4-FFF2-40B4-BE49-F238E27FC236}">
                <a16:creationId xmlns:a16="http://schemas.microsoft.com/office/drawing/2014/main" id="{7805E5BF-0913-F040-93E2-7AC14A0F0724}"/>
              </a:ext>
            </a:extLst>
          </p:cNvPr>
          <p:cNvSpPr>
            <a:spLocks noChangeArrowheads="1"/>
          </p:cNvSpPr>
          <p:nvPr/>
        </p:nvSpPr>
        <p:spPr bwMode="auto">
          <a:xfrm rot="5400013">
            <a:off x="2171700" y="2628900"/>
            <a:ext cx="3581400" cy="1676400"/>
          </a:xfrm>
          <a:custGeom>
            <a:avLst/>
            <a:gdLst>
              <a:gd name="T0" fmla="*/ 1790688 w 3581403"/>
              <a:gd name="T1" fmla="*/ 0 h 1676396"/>
              <a:gd name="T2" fmla="*/ 3581374 w 3581403"/>
              <a:gd name="T3" fmla="*/ 838226 h 1676396"/>
              <a:gd name="T4" fmla="*/ 1790688 w 3581403"/>
              <a:gd name="T5" fmla="*/ 1676452 h 1676396"/>
              <a:gd name="T6" fmla="*/ 0 w 3581403"/>
              <a:gd name="T7" fmla="*/ 838226 h 1676396"/>
              <a:gd name="T8" fmla="*/ 1790687 w 3581403"/>
              <a:gd name="T9" fmla="*/ 108966 h 1676396"/>
              <a:gd name="T10" fmla="*/ 0 w 3581403"/>
              <a:gd name="T11" fmla="*/ 838226 h 1676396"/>
              <a:gd name="T12" fmla="*/ 1790687 w 3581403"/>
              <a:gd name="T13" fmla="*/ 1567486 h 1676396"/>
              <a:gd name="T14" fmla="*/ 3581374 w 3581403"/>
              <a:gd name="T15" fmla="*/ 838226 h 1676396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5898240 60000 65536"/>
              <a:gd name="T21" fmla="*/ 11796480 60000 65536"/>
              <a:gd name="T22" fmla="*/ 17694720 60000 65536"/>
              <a:gd name="T23" fmla="*/ 0 60000 65536"/>
              <a:gd name="T24" fmla="*/ 0 w 3581403"/>
              <a:gd name="T25" fmla="*/ 217931 h 1676396"/>
              <a:gd name="T26" fmla="*/ 3581403 w 3581403"/>
              <a:gd name="T27" fmla="*/ 1458479 h 16763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81403" h="1676396">
                <a:moveTo>
                  <a:pt x="0" y="108966"/>
                </a:moveTo>
                <a:cubicBezTo>
                  <a:pt x="596901" y="-254253"/>
                  <a:pt x="1193801" y="472185"/>
                  <a:pt x="1790701" y="108966"/>
                </a:cubicBezTo>
                <a:cubicBezTo>
                  <a:pt x="2387602" y="-254253"/>
                  <a:pt x="2984503" y="472185"/>
                  <a:pt x="3581403" y="108966"/>
                </a:cubicBezTo>
                <a:lnTo>
                  <a:pt x="3581403" y="1567430"/>
                </a:lnTo>
                <a:cubicBezTo>
                  <a:pt x="2984503" y="1930649"/>
                  <a:pt x="2387602" y="1204211"/>
                  <a:pt x="1790701" y="1567430"/>
                </a:cubicBezTo>
                <a:cubicBezTo>
                  <a:pt x="1193801" y="1930649"/>
                  <a:pt x="596901" y="1204211"/>
                  <a:pt x="0" y="1567430"/>
                </a:cubicBezTo>
                <a:close/>
              </a:path>
            </a:pathLst>
          </a:custGeom>
          <a:solidFill>
            <a:srgbClr val="00FF00">
              <a:alpha val="30196"/>
            </a:srgbClr>
          </a:solidFill>
          <a:ln w="9528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Background Circulation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(Annual &amp; Interannual </a:t>
            </a:r>
            <a:r>
              <a:rPr lang="en-US" altLang="en-US" sz="1400" b="1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)</a:t>
            </a:r>
          </a:p>
        </p:txBody>
      </p:sp>
      <p:sp>
        <p:nvSpPr>
          <p:cNvPr id="93189" name="Line 46">
            <a:extLst>
              <a:ext uri="{FF2B5EF4-FFF2-40B4-BE49-F238E27FC236}">
                <a16:creationId xmlns:a16="http://schemas.microsoft.com/office/drawing/2014/main" id="{86E56DDF-99CD-F34D-B402-42891C4BBE10}"/>
              </a:ext>
            </a:extLst>
          </p:cNvPr>
          <p:cNvSpPr>
            <a:spLocks/>
          </p:cNvSpPr>
          <p:nvPr/>
        </p:nvSpPr>
        <p:spPr bwMode="auto">
          <a:xfrm flipH="1" flipV="1">
            <a:off x="4648200" y="2667000"/>
            <a:ext cx="609600" cy="0"/>
          </a:xfrm>
          <a:custGeom>
            <a:avLst/>
            <a:gdLst>
              <a:gd name="T0" fmla="*/ 304787 w 609603"/>
              <a:gd name="T1" fmla="*/ 609561 w 609603"/>
              <a:gd name="T2" fmla="*/ 304787 w 609603"/>
              <a:gd name="T3" fmla="*/ 0 w 609603"/>
              <a:gd name="T4" fmla="*/ 0 w 609603"/>
              <a:gd name="T5" fmla="*/ 609561 w 609603"/>
              <a:gd name="T6" fmla="*/ 17694720 60000 65536"/>
              <a:gd name="T7" fmla="*/ 0 60000 65536"/>
              <a:gd name="T8" fmla="*/ 5898240 60000 65536"/>
              <a:gd name="T9" fmla="*/ 11796480 60000 65536"/>
              <a:gd name="T10" fmla="*/ 5898240 60000 65536"/>
              <a:gd name="T11" fmla="*/ 17694720 60000 65536"/>
              <a:gd name="T12" fmla="*/ 0 w 609603"/>
              <a:gd name="T13" fmla="*/ 609603 w 609603"/>
            </a:gdLst>
            <a:ahLst/>
            <a:cxnLst>
              <a:cxn ang="T6">
                <a:pos x="T0" y="0"/>
              </a:cxn>
              <a:cxn ang="T7">
                <a:pos x="T1" y="0"/>
              </a:cxn>
              <a:cxn ang="T8">
                <a:pos x="T2" y="0"/>
              </a:cxn>
              <a:cxn ang="T9">
                <a:pos x="T3" y="0"/>
              </a:cxn>
              <a:cxn ang="T10">
                <a:pos x="T4" y="0"/>
              </a:cxn>
              <a:cxn ang="T11">
                <a:pos x="T5" y="0"/>
              </a:cxn>
            </a:cxnLst>
            <a:rect l="T12" t="0" r="T13" b="0"/>
            <a:pathLst>
              <a:path w="609603">
                <a:moveTo>
                  <a:pt x="0" y="0"/>
                </a:moveTo>
                <a:lnTo>
                  <a:pt x="609603" y="1"/>
                </a:lnTo>
              </a:path>
            </a:pathLst>
          </a:custGeom>
          <a:noFill/>
          <a:ln w="38103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90" name="Line 47">
            <a:extLst>
              <a:ext uri="{FF2B5EF4-FFF2-40B4-BE49-F238E27FC236}">
                <a16:creationId xmlns:a16="http://schemas.microsoft.com/office/drawing/2014/main" id="{D1E2FBEA-A270-A94F-9AC9-65E12734011D}"/>
              </a:ext>
            </a:extLst>
          </p:cNvPr>
          <p:cNvSpPr>
            <a:spLocks/>
          </p:cNvSpPr>
          <p:nvPr/>
        </p:nvSpPr>
        <p:spPr bwMode="auto">
          <a:xfrm flipV="1">
            <a:off x="7239000" y="3048000"/>
            <a:ext cx="0" cy="457200"/>
          </a:xfrm>
          <a:custGeom>
            <a:avLst/>
            <a:gdLst>
              <a:gd name="T0" fmla="*/ 0 h 457200"/>
              <a:gd name="T1" fmla="*/ 228600 h 457200"/>
              <a:gd name="T2" fmla="*/ 457200 h 457200"/>
              <a:gd name="T3" fmla="*/ 228600 h 457200"/>
              <a:gd name="T4" fmla="*/ 0 h 457200"/>
              <a:gd name="T5" fmla="*/ 457200 h 457200"/>
              <a:gd name="T6" fmla="*/ 17694720 60000 65536"/>
              <a:gd name="T7" fmla="*/ 0 60000 65536"/>
              <a:gd name="T8" fmla="*/ 5898240 60000 65536"/>
              <a:gd name="T9" fmla="*/ 11796480 60000 65536"/>
              <a:gd name="T10" fmla="*/ 5898240 60000 65536"/>
              <a:gd name="T11" fmla="*/ 17694720 60000 65536"/>
              <a:gd name="T12" fmla="*/ 0 h 457200"/>
              <a:gd name="T13" fmla="*/ 457200 h 457200"/>
            </a:gdLst>
            <a:ahLst/>
            <a:cxnLst>
              <a:cxn ang="T6">
                <a:pos x="0" y="T0"/>
              </a:cxn>
              <a:cxn ang="T7">
                <a:pos x="0" y="T1"/>
              </a:cxn>
              <a:cxn ang="T8">
                <a:pos x="0" y="T2"/>
              </a:cxn>
              <a:cxn ang="T9">
                <a:pos x="0" y="T3"/>
              </a:cxn>
              <a:cxn ang="T10">
                <a:pos x="0" y="T4"/>
              </a:cxn>
              <a:cxn ang="T11">
                <a:pos x="0" y="T5"/>
              </a:cxn>
            </a:cxnLst>
            <a:rect l="0" t="T12" r="0" b="T13"/>
            <a:pathLst>
              <a:path h="457200">
                <a:moveTo>
                  <a:pt x="0" y="0"/>
                </a:moveTo>
                <a:lnTo>
                  <a:pt x="1" y="457200"/>
                </a:lnTo>
              </a:path>
            </a:pathLst>
          </a:custGeom>
          <a:noFill/>
          <a:ln w="57150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91" name="Line 51">
            <a:extLst>
              <a:ext uri="{FF2B5EF4-FFF2-40B4-BE49-F238E27FC236}">
                <a16:creationId xmlns:a16="http://schemas.microsoft.com/office/drawing/2014/main" id="{D3EECE7A-6241-7C4C-8FA4-E5552C14BB7C}"/>
              </a:ext>
            </a:extLst>
          </p:cNvPr>
          <p:cNvSpPr>
            <a:spLocks/>
          </p:cNvSpPr>
          <p:nvPr/>
        </p:nvSpPr>
        <p:spPr bwMode="auto">
          <a:xfrm flipV="1">
            <a:off x="6172200" y="3048000"/>
            <a:ext cx="0" cy="457200"/>
          </a:xfrm>
          <a:custGeom>
            <a:avLst/>
            <a:gdLst>
              <a:gd name="T0" fmla="*/ 0 h 457200"/>
              <a:gd name="T1" fmla="*/ 228600 h 457200"/>
              <a:gd name="T2" fmla="*/ 457200 h 457200"/>
              <a:gd name="T3" fmla="*/ 228600 h 457200"/>
              <a:gd name="T4" fmla="*/ 0 h 457200"/>
              <a:gd name="T5" fmla="*/ 457200 h 457200"/>
              <a:gd name="T6" fmla="*/ 17694720 60000 65536"/>
              <a:gd name="T7" fmla="*/ 0 60000 65536"/>
              <a:gd name="T8" fmla="*/ 5898240 60000 65536"/>
              <a:gd name="T9" fmla="*/ 11796480 60000 65536"/>
              <a:gd name="T10" fmla="*/ 5898240 60000 65536"/>
              <a:gd name="T11" fmla="*/ 17694720 60000 65536"/>
              <a:gd name="T12" fmla="*/ 0 h 457200"/>
              <a:gd name="T13" fmla="*/ 457200 h 457200"/>
            </a:gdLst>
            <a:ahLst/>
            <a:cxnLst>
              <a:cxn ang="T6">
                <a:pos x="0" y="T0"/>
              </a:cxn>
              <a:cxn ang="T7">
                <a:pos x="0" y="T1"/>
              </a:cxn>
              <a:cxn ang="T8">
                <a:pos x="0" y="T2"/>
              </a:cxn>
              <a:cxn ang="T9">
                <a:pos x="0" y="T3"/>
              </a:cxn>
              <a:cxn ang="T10">
                <a:pos x="0" y="T4"/>
              </a:cxn>
              <a:cxn ang="T11">
                <a:pos x="0" y="T5"/>
              </a:cxn>
            </a:cxnLst>
            <a:rect l="0" t="T12" r="0" b="T13"/>
            <a:pathLst>
              <a:path h="457200">
                <a:moveTo>
                  <a:pt x="0" y="0"/>
                </a:moveTo>
                <a:lnTo>
                  <a:pt x="1" y="457200"/>
                </a:lnTo>
              </a:path>
            </a:pathLst>
          </a:custGeom>
          <a:noFill/>
          <a:ln w="57150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92" name="Rectangle 52">
            <a:extLst>
              <a:ext uri="{FF2B5EF4-FFF2-40B4-BE49-F238E27FC236}">
                <a16:creationId xmlns:a16="http://schemas.microsoft.com/office/drawing/2014/main" id="{AD42C9BA-A88C-DA45-99FE-28B736014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648200"/>
            <a:ext cx="1219200" cy="609600"/>
          </a:xfrm>
          <a:prstGeom prst="rect">
            <a:avLst/>
          </a:prstGeom>
          <a:noFill/>
          <a:ln w="5715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Moisture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Distribution</a:t>
            </a:r>
          </a:p>
        </p:txBody>
      </p:sp>
      <p:sp>
        <p:nvSpPr>
          <p:cNvPr id="93193" name="Oval 53">
            <a:extLst>
              <a:ext uri="{FF2B5EF4-FFF2-40B4-BE49-F238E27FC236}">
                <a16:creationId xmlns:a16="http://schemas.microsoft.com/office/drawing/2014/main" id="{9217D864-3002-6E4E-8AE2-373807511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447800" cy="914400"/>
          </a:xfrm>
          <a:custGeom>
            <a:avLst/>
            <a:gdLst>
              <a:gd name="T0" fmla="*/ 723926 w 1447796"/>
              <a:gd name="T1" fmla="*/ 0 h 914400"/>
              <a:gd name="T2" fmla="*/ 1447852 w 1447796"/>
              <a:gd name="T3" fmla="*/ 457200 h 914400"/>
              <a:gd name="T4" fmla="*/ 723926 w 1447796"/>
              <a:gd name="T5" fmla="*/ 914400 h 914400"/>
              <a:gd name="T6" fmla="*/ 0 w 1447796"/>
              <a:gd name="T7" fmla="*/ 457200 h 914400"/>
              <a:gd name="T8" fmla="*/ 212039 w 1447796"/>
              <a:gd name="T9" fmla="*/ 133911 h 914400"/>
              <a:gd name="T10" fmla="*/ 212039 w 1447796"/>
              <a:gd name="T11" fmla="*/ 780489 h 914400"/>
              <a:gd name="T12" fmla="*/ 1235813 w 1447796"/>
              <a:gd name="T13" fmla="*/ 780489 h 914400"/>
              <a:gd name="T14" fmla="*/ 1235813 w 1447796"/>
              <a:gd name="T15" fmla="*/ 133911 h 91440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12025 w 1447796"/>
              <a:gd name="T25" fmla="*/ 133911 h 914400"/>
              <a:gd name="T26" fmla="*/ 1235771 w 1447796"/>
              <a:gd name="T27" fmla="*/ 780489 h 9144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47796" h="914400">
                <a:moveTo>
                  <a:pt x="0" y="457200"/>
                </a:moveTo>
                <a:lnTo>
                  <a:pt x="0" y="457200"/>
                </a:lnTo>
                <a:cubicBezTo>
                  <a:pt x="0" y="204695"/>
                  <a:pt x="324100" y="0"/>
                  <a:pt x="723898" y="1"/>
                </a:cubicBezTo>
                <a:cubicBezTo>
                  <a:pt x="723898" y="1"/>
                  <a:pt x="723898" y="1"/>
                  <a:pt x="723898" y="1"/>
                </a:cubicBezTo>
                <a:cubicBezTo>
                  <a:pt x="1123696" y="1"/>
                  <a:pt x="1447796" y="204696"/>
                  <a:pt x="1447796" y="457201"/>
                </a:cubicBezTo>
                <a:cubicBezTo>
                  <a:pt x="1447796" y="457201"/>
                  <a:pt x="1447795" y="457201"/>
                  <a:pt x="1447795" y="457201"/>
                </a:cubicBezTo>
                <a:lnTo>
                  <a:pt x="1447796" y="457202"/>
                </a:lnTo>
                <a:cubicBezTo>
                  <a:pt x="1447796" y="709706"/>
                  <a:pt x="1123695" y="914401"/>
                  <a:pt x="723898" y="914402"/>
                </a:cubicBezTo>
                <a:cubicBezTo>
                  <a:pt x="324100" y="914402"/>
                  <a:pt x="0" y="709706"/>
                  <a:pt x="0" y="457202"/>
                </a:cubicBezTo>
                <a:cubicBezTo>
                  <a:pt x="-1" y="457201"/>
                  <a:pt x="0" y="457201"/>
                  <a:pt x="0" y="457201"/>
                </a:cubicBez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>
                <a:solidFill>
                  <a:srgbClr val="FF33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Convective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>
                <a:solidFill>
                  <a:srgbClr val="FF33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Latent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>
                <a:solidFill>
                  <a:srgbClr val="FF33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Heating</a:t>
            </a:r>
          </a:p>
        </p:txBody>
      </p:sp>
      <p:sp>
        <p:nvSpPr>
          <p:cNvPr id="93194" name="Line 55">
            <a:extLst>
              <a:ext uri="{FF2B5EF4-FFF2-40B4-BE49-F238E27FC236}">
                <a16:creationId xmlns:a16="http://schemas.microsoft.com/office/drawing/2014/main" id="{7EB677CD-F4E8-074F-B479-FEC2A55B1A61}"/>
              </a:ext>
            </a:extLst>
          </p:cNvPr>
          <p:cNvSpPr>
            <a:spLocks/>
          </p:cNvSpPr>
          <p:nvPr/>
        </p:nvSpPr>
        <p:spPr bwMode="auto">
          <a:xfrm flipV="1">
            <a:off x="6629400" y="4267200"/>
            <a:ext cx="533400" cy="381000"/>
          </a:xfrm>
          <a:custGeom>
            <a:avLst/>
            <a:gdLst>
              <a:gd name="T0" fmla="*/ 266726 w 533396"/>
              <a:gd name="T1" fmla="*/ 0 h 381003"/>
              <a:gd name="T2" fmla="*/ 533452 w 533396"/>
              <a:gd name="T3" fmla="*/ 190487 h 381003"/>
              <a:gd name="T4" fmla="*/ 266726 w 533396"/>
              <a:gd name="T5" fmla="*/ 380961 h 381003"/>
              <a:gd name="T6" fmla="*/ 0 w 533396"/>
              <a:gd name="T7" fmla="*/ 190487 h 381003"/>
              <a:gd name="T8" fmla="*/ 0 w 533396"/>
              <a:gd name="T9" fmla="*/ 0 h 381003"/>
              <a:gd name="T10" fmla="*/ 533452 w 533396"/>
              <a:gd name="T11" fmla="*/ 380961 h 38100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533396"/>
              <a:gd name="T19" fmla="*/ 0 h 381003"/>
              <a:gd name="T20" fmla="*/ 533396 w 533396"/>
              <a:gd name="T21" fmla="*/ 381003 h 3810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3396" h="381003">
                <a:moveTo>
                  <a:pt x="0" y="0"/>
                </a:moveTo>
                <a:lnTo>
                  <a:pt x="533396" y="381003"/>
                </a:lnTo>
              </a:path>
            </a:pathLst>
          </a:custGeom>
          <a:noFill/>
          <a:ln w="38103">
            <a:solidFill>
              <a:srgbClr val="000000"/>
            </a:solidFill>
            <a:prstDash val="solid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95" name="Line 64">
            <a:extLst>
              <a:ext uri="{FF2B5EF4-FFF2-40B4-BE49-F238E27FC236}">
                <a16:creationId xmlns:a16="http://schemas.microsoft.com/office/drawing/2014/main" id="{1038DBE9-D4D3-E149-BCC1-C59FFF6A2D1C}"/>
              </a:ext>
            </a:extLst>
          </p:cNvPr>
          <p:cNvSpPr>
            <a:spLocks/>
          </p:cNvSpPr>
          <p:nvPr/>
        </p:nvSpPr>
        <p:spPr bwMode="auto">
          <a:xfrm flipH="1" flipV="1">
            <a:off x="6172200" y="4267200"/>
            <a:ext cx="457200" cy="381000"/>
          </a:xfrm>
          <a:custGeom>
            <a:avLst/>
            <a:gdLst>
              <a:gd name="T0" fmla="*/ 228600 w 457200"/>
              <a:gd name="T1" fmla="*/ 0 h 381003"/>
              <a:gd name="T2" fmla="*/ 457200 w 457200"/>
              <a:gd name="T3" fmla="*/ 190487 h 381003"/>
              <a:gd name="T4" fmla="*/ 228600 w 457200"/>
              <a:gd name="T5" fmla="*/ 380961 h 381003"/>
              <a:gd name="T6" fmla="*/ 0 w 457200"/>
              <a:gd name="T7" fmla="*/ 190487 h 381003"/>
              <a:gd name="T8" fmla="*/ 0 w 457200"/>
              <a:gd name="T9" fmla="*/ 0 h 381003"/>
              <a:gd name="T10" fmla="*/ 457200 w 457200"/>
              <a:gd name="T11" fmla="*/ 380961 h 38100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457200"/>
              <a:gd name="T19" fmla="*/ 0 h 381003"/>
              <a:gd name="T20" fmla="*/ 457200 w 457200"/>
              <a:gd name="T21" fmla="*/ 381003 h 3810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7200" h="381003">
                <a:moveTo>
                  <a:pt x="0" y="0"/>
                </a:moveTo>
                <a:lnTo>
                  <a:pt x="457200" y="381003"/>
                </a:lnTo>
              </a:path>
            </a:pathLst>
          </a:custGeom>
          <a:noFill/>
          <a:ln w="38103">
            <a:solidFill>
              <a:srgbClr val="000000"/>
            </a:solidFill>
            <a:prstDash val="solid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96" name="Line 67">
            <a:extLst>
              <a:ext uri="{FF2B5EF4-FFF2-40B4-BE49-F238E27FC236}">
                <a16:creationId xmlns:a16="http://schemas.microsoft.com/office/drawing/2014/main" id="{E3658866-F711-2A46-8EC7-FD4D0192534A}"/>
              </a:ext>
            </a:extLst>
          </p:cNvPr>
          <p:cNvSpPr>
            <a:spLocks/>
          </p:cNvSpPr>
          <p:nvPr/>
        </p:nvSpPr>
        <p:spPr bwMode="auto">
          <a:xfrm flipV="1">
            <a:off x="6400800" y="3886200"/>
            <a:ext cx="457200" cy="0"/>
          </a:xfrm>
          <a:custGeom>
            <a:avLst/>
            <a:gdLst>
              <a:gd name="T0" fmla="*/ 228600 w 457200"/>
              <a:gd name="T1" fmla="*/ 457200 w 457200"/>
              <a:gd name="T2" fmla="*/ 228600 w 457200"/>
              <a:gd name="T3" fmla="*/ 0 w 457200"/>
              <a:gd name="T4" fmla="*/ 0 w 457200"/>
              <a:gd name="T5" fmla="*/ 457200 w 457200"/>
              <a:gd name="T6" fmla="*/ 17694720 60000 65536"/>
              <a:gd name="T7" fmla="*/ 0 60000 65536"/>
              <a:gd name="T8" fmla="*/ 5898240 60000 65536"/>
              <a:gd name="T9" fmla="*/ 11796480 60000 65536"/>
              <a:gd name="T10" fmla="*/ 5898240 60000 65536"/>
              <a:gd name="T11" fmla="*/ 17694720 60000 65536"/>
              <a:gd name="T12" fmla="*/ 0 w 457200"/>
              <a:gd name="T13" fmla="*/ 457200 w 457200"/>
            </a:gdLst>
            <a:ahLst/>
            <a:cxnLst>
              <a:cxn ang="T6">
                <a:pos x="T0" y="0"/>
              </a:cxn>
              <a:cxn ang="T7">
                <a:pos x="T1" y="0"/>
              </a:cxn>
              <a:cxn ang="T8">
                <a:pos x="T2" y="0"/>
              </a:cxn>
              <a:cxn ang="T9">
                <a:pos x="T3" y="0"/>
              </a:cxn>
              <a:cxn ang="T10">
                <a:pos x="T4" y="0"/>
              </a:cxn>
              <a:cxn ang="T11">
                <a:pos x="T5" y="0"/>
              </a:cxn>
            </a:cxnLst>
            <a:rect l="T12" t="0" r="T13" b="0"/>
            <a:pathLst>
              <a:path w="457200">
                <a:moveTo>
                  <a:pt x="0" y="0"/>
                </a:moveTo>
                <a:lnTo>
                  <a:pt x="457200" y="1"/>
                </a:lnTo>
              </a:path>
            </a:pathLst>
          </a:custGeom>
          <a:noFill/>
          <a:ln w="57150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97" name="Oval 32">
            <a:extLst>
              <a:ext uri="{FF2B5EF4-FFF2-40B4-BE49-F238E27FC236}">
                <a16:creationId xmlns:a16="http://schemas.microsoft.com/office/drawing/2014/main" id="{64114209-B1A9-2942-A24A-C8C00739B9EE}"/>
              </a:ext>
            </a:extLst>
          </p:cNvPr>
          <p:cNvSpPr>
            <a:spLocks/>
          </p:cNvSpPr>
          <p:nvPr/>
        </p:nvSpPr>
        <p:spPr bwMode="auto">
          <a:xfrm>
            <a:off x="4953000" y="1641231"/>
            <a:ext cx="3505200" cy="3733800"/>
          </a:xfrm>
          <a:custGeom>
            <a:avLst/>
            <a:gdLst>
              <a:gd name="T0" fmla="*/ 1752626 w 3505196"/>
              <a:gd name="T1" fmla="*/ 0 h 3733796"/>
              <a:gd name="T2" fmla="*/ 3505252 w 3505196"/>
              <a:gd name="T3" fmla="*/ 1866926 h 3733796"/>
              <a:gd name="T4" fmla="*/ 1752626 w 3505196"/>
              <a:gd name="T5" fmla="*/ 3733852 h 3733796"/>
              <a:gd name="T6" fmla="*/ 0 w 3505196"/>
              <a:gd name="T7" fmla="*/ 1866926 h 3733796"/>
              <a:gd name="T8" fmla="*/ 513338 w 3505196"/>
              <a:gd name="T9" fmla="*/ 546815 h 3733796"/>
              <a:gd name="T10" fmla="*/ 513338 w 3505196"/>
              <a:gd name="T11" fmla="*/ 3187050 h 3733796"/>
              <a:gd name="T12" fmla="*/ 2991928 w 3505196"/>
              <a:gd name="T13" fmla="*/ 3187050 h 3733796"/>
              <a:gd name="T14" fmla="*/ 2991928 w 3505196"/>
              <a:gd name="T15" fmla="*/ 546815 h 3733796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513324 w 3505196"/>
              <a:gd name="T25" fmla="*/ 546801 h 3733796"/>
              <a:gd name="T26" fmla="*/ 2991873 w 3505196"/>
              <a:gd name="T27" fmla="*/ 3186995 h 37337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05196" h="3733796">
                <a:moveTo>
                  <a:pt x="0" y="1866898"/>
                </a:moveTo>
                <a:lnTo>
                  <a:pt x="0" y="1866898"/>
                </a:lnTo>
                <a:cubicBezTo>
                  <a:pt x="1" y="835839"/>
                  <a:pt x="784665" y="1"/>
                  <a:pt x="1752598" y="2"/>
                </a:cubicBezTo>
                <a:cubicBezTo>
                  <a:pt x="1752598" y="2"/>
                  <a:pt x="1752599" y="2"/>
                  <a:pt x="1752600" y="2"/>
                </a:cubicBezTo>
                <a:cubicBezTo>
                  <a:pt x="2720533" y="3"/>
                  <a:pt x="3505197" y="835841"/>
                  <a:pt x="3505197" y="1866900"/>
                </a:cubicBezTo>
                <a:cubicBezTo>
                  <a:pt x="3505197" y="1866900"/>
                  <a:pt x="3505196" y="1866901"/>
                  <a:pt x="3505196" y="1866902"/>
                </a:cubicBezTo>
                <a:lnTo>
                  <a:pt x="3505197" y="1866903"/>
                </a:lnTo>
                <a:cubicBezTo>
                  <a:pt x="3505197" y="2897962"/>
                  <a:pt x="2720532" y="3733801"/>
                  <a:pt x="1752599" y="3733801"/>
                </a:cubicBezTo>
                <a:cubicBezTo>
                  <a:pt x="1752598" y="3733801"/>
                  <a:pt x="1752598" y="3733800"/>
                  <a:pt x="1752598" y="3733800"/>
                </a:cubicBezTo>
                <a:cubicBezTo>
                  <a:pt x="784665" y="3733800"/>
                  <a:pt x="1" y="2897961"/>
                  <a:pt x="1" y="1866903"/>
                </a:cubicBezTo>
                <a:cubicBezTo>
                  <a:pt x="0" y="1866902"/>
                  <a:pt x="1" y="1866901"/>
                  <a:pt x="1" y="1866901"/>
                </a:cubicBezTo>
                <a:close/>
              </a:path>
            </a:pathLst>
          </a:custGeom>
          <a:solidFill>
            <a:srgbClr val="BBE0E3">
              <a:alpha val="30196"/>
            </a:srgbClr>
          </a:solidFill>
          <a:ln w="952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98" name="Text Box 8">
            <a:extLst>
              <a:ext uri="{FF2B5EF4-FFF2-40B4-BE49-F238E27FC236}">
                <a16:creationId xmlns:a16="http://schemas.microsoft.com/office/drawing/2014/main" id="{D83C6EE6-844D-804C-8F28-94E3C862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914401"/>
            <a:ext cx="2540000" cy="708025"/>
          </a:xfrm>
          <a:prstGeom prst="rect">
            <a:avLst/>
          </a:prstGeom>
          <a:solidFill>
            <a:srgbClr val="BBE0E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Essential Large scale</a:t>
            </a:r>
          </a:p>
          <a:p>
            <a:pPr algn="ctr" eaLnBrk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MJO dynamics</a:t>
            </a:r>
          </a:p>
        </p:txBody>
      </p:sp>
      <p:sp>
        <p:nvSpPr>
          <p:cNvPr id="93199" name="Oval 41">
            <a:extLst>
              <a:ext uri="{FF2B5EF4-FFF2-40B4-BE49-F238E27FC236}">
                <a16:creationId xmlns:a16="http://schemas.microsoft.com/office/drawing/2014/main" id="{144ACAD8-8CA2-3843-B64A-502ADE07D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429000"/>
            <a:ext cx="1447800" cy="914400"/>
          </a:xfrm>
          <a:custGeom>
            <a:avLst/>
            <a:gdLst>
              <a:gd name="T0" fmla="*/ 723926 w 1447796"/>
              <a:gd name="T1" fmla="*/ 0 h 914400"/>
              <a:gd name="T2" fmla="*/ 1447852 w 1447796"/>
              <a:gd name="T3" fmla="*/ 457200 h 914400"/>
              <a:gd name="T4" fmla="*/ 723926 w 1447796"/>
              <a:gd name="T5" fmla="*/ 914400 h 914400"/>
              <a:gd name="T6" fmla="*/ 0 w 1447796"/>
              <a:gd name="T7" fmla="*/ 457200 h 914400"/>
              <a:gd name="T8" fmla="*/ 212039 w 1447796"/>
              <a:gd name="T9" fmla="*/ 133911 h 914400"/>
              <a:gd name="T10" fmla="*/ 212039 w 1447796"/>
              <a:gd name="T11" fmla="*/ 780489 h 914400"/>
              <a:gd name="T12" fmla="*/ 1235813 w 1447796"/>
              <a:gd name="T13" fmla="*/ 780489 h 914400"/>
              <a:gd name="T14" fmla="*/ 1235813 w 1447796"/>
              <a:gd name="T15" fmla="*/ 133911 h 91440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12025 w 1447796"/>
              <a:gd name="T25" fmla="*/ 133911 h 914400"/>
              <a:gd name="T26" fmla="*/ 1235771 w 1447796"/>
              <a:gd name="T27" fmla="*/ 780489 h 9144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47796" h="914400">
                <a:moveTo>
                  <a:pt x="0" y="457200"/>
                </a:moveTo>
                <a:lnTo>
                  <a:pt x="0" y="457200"/>
                </a:lnTo>
                <a:cubicBezTo>
                  <a:pt x="0" y="204695"/>
                  <a:pt x="324100" y="0"/>
                  <a:pt x="723898" y="1"/>
                </a:cubicBezTo>
                <a:cubicBezTo>
                  <a:pt x="723898" y="1"/>
                  <a:pt x="723898" y="1"/>
                  <a:pt x="723898" y="1"/>
                </a:cubicBezTo>
                <a:cubicBezTo>
                  <a:pt x="1123696" y="1"/>
                  <a:pt x="1447796" y="204696"/>
                  <a:pt x="1447796" y="457201"/>
                </a:cubicBezTo>
                <a:cubicBezTo>
                  <a:pt x="1447796" y="457201"/>
                  <a:pt x="1447795" y="457201"/>
                  <a:pt x="1447795" y="457201"/>
                </a:cubicBezTo>
                <a:lnTo>
                  <a:pt x="1447796" y="457202"/>
                </a:lnTo>
                <a:cubicBezTo>
                  <a:pt x="1447796" y="709706"/>
                  <a:pt x="1123695" y="914401"/>
                  <a:pt x="723898" y="914402"/>
                </a:cubicBezTo>
                <a:cubicBezTo>
                  <a:pt x="324100" y="914402"/>
                  <a:pt x="0" y="709706"/>
                  <a:pt x="0" y="457202"/>
                </a:cubicBezTo>
                <a:cubicBezTo>
                  <a:pt x="-1" y="457201"/>
                  <a:pt x="0" y="457201"/>
                  <a:pt x="0" y="457201"/>
                </a:cubicBezTo>
                <a:close/>
              </a:path>
            </a:pathLst>
          </a:custGeom>
          <a:noFill/>
          <a:ln w="57150">
            <a:solidFill>
              <a:srgbClr val="BBE0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Boundary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Layer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Dynamics</a:t>
            </a:r>
          </a:p>
        </p:txBody>
      </p:sp>
      <p:pic>
        <p:nvPicPr>
          <p:cNvPr id="93200" name="Picture 20">
            <a:extLst>
              <a:ext uri="{FF2B5EF4-FFF2-40B4-BE49-F238E27FC236}">
                <a16:creationId xmlns:a16="http://schemas.microsoft.com/office/drawing/2014/main" id="{3CC9442B-1B1C-0345-BCE3-5F9F314BC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6" y="5492751"/>
            <a:ext cx="57118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01" name="Line 72">
            <a:extLst>
              <a:ext uri="{FF2B5EF4-FFF2-40B4-BE49-F238E27FC236}">
                <a16:creationId xmlns:a16="http://schemas.microsoft.com/office/drawing/2014/main" id="{9EFE8EDE-5395-5D4E-B4B8-C7D3B1E905B5}"/>
              </a:ext>
            </a:extLst>
          </p:cNvPr>
          <p:cNvSpPr>
            <a:spLocks/>
          </p:cNvSpPr>
          <p:nvPr/>
        </p:nvSpPr>
        <p:spPr bwMode="auto">
          <a:xfrm flipV="1">
            <a:off x="4419600" y="5257800"/>
            <a:ext cx="0" cy="304800"/>
          </a:xfrm>
          <a:custGeom>
            <a:avLst/>
            <a:gdLst>
              <a:gd name="T0" fmla="*/ 0 h 304796"/>
              <a:gd name="T1" fmla="*/ 152426 h 304796"/>
              <a:gd name="T2" fmla="*/ 304852 h 304796"/>
              <a:gd name="T3" fmla="*/ 152426 h 304796"/>
              <a:gd name="T4" fmla="*/ 0 h 304796"/>
              <a:gd name="T5" fmla="*/ 304852 h 304796"/>
              <a:gd name="T6" fmla="*/ 17694720 60000 65536"/>
              <a:gd name="T7" fmla="*/ 0 60000 65536"/>
              <a:gd name="T8" fmla="*/ 5898240 60000 65536"/>
              <a:gd name="T9" fmla="*/ 11796480 60000 65536"/>
              <a:gd name="T10" fmla="*/ 5898240 60000 65536"/>
              <a:gd name="T11" fmla="*/ 17694720 60000 65536"/>
              <a:gd name="T12" fmla="*/ 0 h 304796"/>
              <a:gd name="T13" fmla="*/ 304796 h 304796"/>
            </a:gdLst>
            <a:ahLst/>
            <a:cxnLst>
              <a:cxn ang="T6">
                <a:pos x="0" y="T0"/>
              </a:cxn>
              <a:cxn ang="T7">
                <a:pos x="0" y="T1"/>
              </a:cxn>
              <a:cxn ang="T8">
                <a:pos x="0" y="T2"/>
              </a:cxn>
              <a:cxn ang="T9">
                <a:pos x="0" y="T3"/>
              </a:cxn>
              <a:cxn ang="T10">
                <a:pos x="0" y="T4"/>
              </a:cxn>
              <a:cxn ang="T11">
                <a:pos x="0" y="T5"/>
              </a:cxn>
            </a:cxnLst>
            <a:rect l="0" t="T12" r="0" b="T13"/>
            <a:pathLst>
              <a:path h="304796">
                <a:moveTo>
                  <a:pt x="0" y="0"/>
                </a:moveTo>
                <a:lnTo>
                  <a:pt x="1" y="304796"/>
                </a:lnTo>
              </a:path>
            </a:pathLst>
          </a:custGeom>
          <a:noFill/>
          <a:ln w="38103">
            <a:solidFill>
              <a:srgbClr val="000000"/>
            </a:solidFill>
            <a:prstDash val="solid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202" name="Line 73">
            <a:extLst>
              <a:ext uri="{FF2B5EF4-FFF2-40B4-BE49-F238E27FC236}">
                <a16:creationId xmlns:a16="http://schemas.microsoft.com/office/drawing/2014/main" id="{2017F080-DA2C-054B-8A41-BD091BBCF580}"/>
              </a:ext>
            </a:extLst>
          </p:cNvPr>
          <p:cNvSpPr>
            <a:spLocks/>
          </p:cNvSpPr>
          <p:nvPr/>
        </p:nvSpPr>
        <p:spPr bwMode="auto">
          <a:xfrm flipV="1">
            <a:off x="6629400" y="5257800"/>
            <a:ext cx="0" cy="304800"/>
          </a:xfrm>
          <a:custGeom>
            <a:avLst/>
            <a:gdLst>
              <a:gd name="T0" fmla="*/ 0 h 304796"/>
              <a:gd name="T1" fmla="*/ 152426 h 304796"/>
              <a:gd name="T2" fmla="*/ 304852 h 304796"/>
              <a:gd name="T3" fmla="*/ 152426 h 304796"/>
              <a:gd name="T4" fmla="*/ 0 h 304796"/>
              <a:gd name="T5" fmla="*/ 304852 h 304796"/>
              <a:gd name="T6" fmla="*/ 17694720 60000 65536"/>
              <a:gd name="T7" fmla="*/ 0 60000 65536"/>
              <a:gd name="T8" fmla="*/ 5898240 60000 65536"/>
              <a:gd name="T9" fmla="*/ 11796480 60000 65536"/>
              <a:gd name="T10" fmla="*/ 5898240 60000 65536"/>
              <a:gd name="T11" fmla="*/ 17694720 60000 65536"/>
              <a:gd name="T12" fmla="*/ 0 h 304796"/>
              <a:gd name="T13" fmla="*/ 304796 h 304796"/>
            </a:gdLst>
            <a:ahLst/>
            <a:cxnLst>
              <a:cxn ang="T6">
                <a:pos x="0" y="T0"/>
              </a:cxn>
              <a:cxn ang="T7">
                <a:pos x="0" y="T1"/>
              </a:cxn>
              <a:cxn ang="T8">
                <a:pos x="0" y="T2"/>
              </a:cxn>
              <a:cxn ang="T9">
                <a:pos x="0" y="T3"/>
              </a:cxn>
              <a:cxn ang="T10">
                <a:pos x="0" y="T4"/>
              </a:cxn>
              <a:cxn ang="T11">
                <a:pos x="0" y="T5"/>
              </a:cxn>
            </a:cxnLst>
            <a:rect l="0" t="T12" r="0" b="T13"/>
            <a:pathLst>
              <a:path h="304796">
                <a:moveTo>
                  <a:pt x="0" y="0"/>
                </a:moveTo>
                <a:lnTo>
                  <a:pt x="1" y="304796"/>
                </a:lnTo>
              </a:path>
            </a:pathLst>
          </a:custGeom>
          <a:noFill/>
          <a:ln w="38103">
            <a:solidFill>
              <a:srgbClr val="000000"/>
            </a:solidFill>
            <a:prstDash val="solid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203" name="Line 75">
            <a:extLst>
              <a:ext uri="{FF2B5EF4-FFF2-40B4-BE49-F238E27FC236}">
                <a16:creationId xmlns:a16="http://schemas.microsoft.com/office/drawing/2014/main" id="{3F473854-18B9-D941-924B-A1FFC5A69AD3}"/>
              </a:ext>
            </a:extLst>
          </p:cNvPr>
          <p:cNvSpPr>
            <a:spLocks/>
          </p:cNvSpPr>
          <p:nvPr/>
        </p:nvSpPr>
        <p:spPr bwMode="auto">
          <a:xfrm flipH="1" flipV="1">
            <a:off x="7772400" y="4267200"/>
            <a:ext cx="609600" cy="1295400"/>
          </a:xfrm>
          <a:custGeom>
            <a:avLst/>
            <a:gdLst>
              <a:gd name="T0" fmla="*/ 304787 w 609603"/>
              <a:gd name="T1" fmla="*/ 0 h 1295403"/>
              <a:gd name="T2" fmla="*/ 609561 w 609603"/>
              <a:gd name="T3" fmla="*/ 647687 h 1295403"/>
              <a:gd name="T4" fmla="*/ 304787 w 609603"/>
              <a:gd name="T5" fmla="*/ 1295361 h 1295403"/>
              <a:gd name="T6" fmla="*/ 0 w 609603"/>
              <a:gd name="T7" fmla="*/ 647687 h 1295403"/>
              <a:gd name="T8" fmla="*/ 0 w 609603"/>
              <a:gd name="T9" fmla="*/ 0 h 1295403"/>
              <a:gd name="T10" fmla="*/ 609561 w 609603"/>
              <a:gd name="T11" fmla="*/ 1295361 h 129540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609603"/>
              <a:gd name="T19" fmla="*/ 0 h 1295403"/>
              <a:gd name="T20" fmla="*/ 609603 w 609603"/>
              <a:gd name="T21" fmla="*/ 1295403 h 12954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9603" h="1295403">
                <a:moveTo>
                  <a:pt x="0" y="0"/>
                </a:moveTo>
                <a:lnTo>
                  <a:pt x="609603" y="1295403"/>
                </a:lnTo>
              </a:path>
            </a:pathLst>
          </a:custGeom>
          <a:noFill/>
          <a:ln w="38103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204" name="Text Box 8">
            <a:extLst>
              <a:ext uri="{FF2B5EF4-FFF2-40B4-BE49-F238E27FC236}">
                <a16:creationId xmlns:a16="http://schemas.microsoft.com/office/drawing/2014/main" id="{7CD35ED7-1C33-D542-B291-1FAA1B6ED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914401"/>
            <a:ext cx="1968500" cy="708025"/>
          </a:xfrm>
          <a:prstGeom prst="rect">
            <a:avLst/>
          </a:prstGeom>
          <a:solidFill>
            <a:srgbClr val="00FF00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Boreal Summer</a:t>
            </a:r>
          </a:p>
          <a:p>
            <a:pPr algn="ctr" eaLnBrk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ISO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0D8907-744E-7443-9547-2848DBABAE40}"/>
              </a:ext>
            </a:extLst>
          </p:cNvPr>
          <p:cNvSpPr txBox="1"/>
          <p:nvPr/>
        </p:nvSpPr>
        <p:spPr>
          <a:xfrm>
            <a:off x="6137030" y="3069105"/>
            <a:ext cx="1119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Moisture feedback</a:t>
            </a:r>
          </a:p>
        </p:txBody>
      </p:sp>
    </p:spTree>
    <p:extLst>
      <p:ext uri="{BB962C8B-B14F-4D97-AF65-F5344CB8AC3E}">
        <p14:creationId xmlns:p14="http://schemas.microsoft.com/office/powerpoint/2010/main" val="200676708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1">
            <a:extLst>
              <a:ext uri="{FF2B5EF4-FFF2-40B4-BE49-F238E27FC236}">
                <a16:creationId xmlns:a16="http://schemas.microsoft.com/office/drawing/2014/main" id="{91E04F85-C54E-9843-B9DE-438FF2EA5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3954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graphicFrame>
        <p:nvGraphicFramePr>
          <p:cNvPr id="12290" name="Object 2">
            <a:extLst>
              <a:ext uri="{FF2B5EF4-FFF2-40B4-BE49-F238E27FC236}">
                <a16:creationId xmlns:a16="http://schemas.microsoft.com/office/drawing/2014/main" id="{4FB17512-76B8-0C42-872A-3A26EA180B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0401" y="1219200"/>
          <a:ext cx="391636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4" name="Equation" r:id="rId3" imgW="36576000" imgH="5270500" progId="Equation.3">
                  <p:embed/>
                </p:oleObj>
              </mc:Choice>
              <mc:Fallback>
                <p:oleObj name="Equation" r:id="rId3" imgW="36576000" imgH="5270500" progId="Equation.3">
                  <p:embed/>
                  <p:pic>
                    <p:nvPicPr>
                      <p:cNvPr id="12290" name="Object 2">
                        <a:extLst>
                          <a:ext uri="{FF2B5EF4-FFF2-40B4-BE49-F238E27FC236}">
                            <a16:creationId xmlns:a16="http://schemas.microsoft.com/office/drawing/2014/main" id="{4FB17512-76B8-0C42-872A-3A26EA180B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1" y="1219200"/>
                        <a:ext cx="391636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">
            <a:extLst>
              <a:ext uri="{FF2B5EF4-FFF2-40B4-BE49-F238E27FC236}">
                <a16:creationId xmlns:a16="http://schemas.microsoft.com/office/drawing/2014/main" id="{1BE44D14-0F2C-6F4E-B304-14512FEBF9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0" y="2057400"/>
          <a:ext cx="17526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5" r:id="rId5" imgW="16383000" imgH="5562600" progId="Equation.3">
                  <p:embed/>
                </p:oleObj>
              </mc:Choice>
              <mc:Fallback>
                <p:oleObj r:id="rId5" imgW="16383000" imgH="5562600" progId="Equation.3">
                  <p:embed/>
                  <p:pic>
                    <p:nvPicPr>
                      <p:cNvPr id="12291" name="Object 3">
                        <a:extLst>
                          <a:ext uri="{FF2B5EF4-FFF2-40B4-BE49-F238E27FC236}">
                            <a16:creationId xmlns:a16="http://schemas.microsoft.com/office/drawing/2014/main" id="{1BE44D14-0F2C-6F4E-B304-14512FEBF9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057400"/>
                        <a:ext cx="17526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4">
            <a:extLst>
              <a:ext uri="{FF2B5EF4-FFF2-40B4-BE49-F238E27FC236}">
                <a16:creationId xmlns:a16="http://schemas.microsoft.com/office/drawing/2014/main" id="{7E571512-ABBA-BC4D-AF3B-B49E114477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22688" y="2836863"/>
          <a:ext cx="4487862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6" name="Equation" r:id="rId7" imgW="42418000" imgH="5562600" progId="Equation.3">
                  <p:embed/>
                </p:oleObj>
              </mc:Choice>
              <mc:Fallback>
                <p:oleObj name="Equation" r:id="rId7" imgW="42418000" imgH="5562600" progId="Equation.3">
                  <p:embed/>
                  <p:pic>
                    <p:nvPicPr>
                      <p:cNvPr id="12292" name="Object 4">
                        <a:extLst>
                          <a:ext uri="{FF2B5EF4-FFF2-40B4-BE49-F238E27FC236}">
                            <a16:creationId xmlns:a16="http://schemas.microsoft.com/office/drawing/2014/main" id="{7E571512-ABBA-BC4D-AF3B-B49E114477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2688" y="2836863"/>
                        <a:ext cx="4487862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5">
            <a:extLst>
              <a:ext uri="{FF2B5EF4-FFF2-40B4-BE49-F238E27FC236}">
                <a16:creationId xmlns:a16="http://schemas.microsoft.com/office/drawing/2014/main" id="{E02287D1-5CEE-1B4C-B779-8F455DC400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5600" y="3810001"/>
          <a:ext cx="525145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7" name="Equation" r:id="rId9" imgW="50901600" imgH="6146800" progId="Equation.3">
                  <p:embed/>
                </p:oleObj>
              </mc:Choice>
              <mc:Fallback>
                <p:oleObj name="Equation" r:id="rId9" imgW="50901600" imgH="6146800" progId="Equation.3">
                  <p:embed/>
                  <p:pic>
                    <p:nvPicPr>
                      <p:cNvPr id="12293" name="Object 5">
                        <a:extLst>
                          <a:ext uri="{FF2B5EF4-FFF2-40B4-BE49-F238E27FC236}">
                            <a16:creationId xmlns:a16="http://schemas.microsoft.com/office/drawing/2014/main" id="{E02287D1-5CEE-1B4C-B779-8F455DC400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810001"/>
                        <a:ext cx="525145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Rectangle 25">
            <a:extLst>
              <a:ext uri="{FF2B5EF4-FFF2-40B4-BE49-F238E27FC236}">
                <a16:creationId xmlns:a16="http://schemas.microsoft.com/office/drawing/2014/main" id="{ABDD1950-966C-FE45-A250-ABEDE1D40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622676"/>
            <a:ext cx="1479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152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   </a:t>
            </a: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eaLnBrk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97" name="Rectangle 27">
            <a:extLst>
              <a:ext uri="{FF2B5EF4-FFF2-40B4-BE49-F238E27FC236}">
                <a16:creationId xmlns:a16="http://schemas.microsoft.com/office/drawing/2014/main" id="{730E2980-D694-BB40-B986-27650EA1A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245100"/>
            <a:ext cx="603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</a:t>
            </a:r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98" name="Text Box 31">
            <a:extLst>
              <a:ext uri="{FF2B5EF4-FFF2-40B4-BE49-F238E27FC236}">
                <a16:creationId xmlns:a16="http://schemas.microsoft.com/office/drawing/2014/main" id="{A8C2B8C9-D6C1-F948-8610-1674FD34F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1" y="4800600"/>
            <a:ext cx="6253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Boundary layer Ekman Pumping: </a:t>
            </a: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(Wang and Rui 1990)</a:t>
            </a:r>
          </a:p>
        </p:txBody>
      </p:sp>
      <p:sp>
        <p:nvSpPr>
          <p:cNvPr id="12299" name="Rectangle 33">
            <a:extLst>
              <a:ext uri="{FF2B5EF4-FFF2-40B4-BE49-F238E27FC236}">
                <a16:creationId xmlns:a16="http://schemas.microsoft.com/office/drawing/2014/main" id="{E0FEA608-F62B-8848-9B7C-DC9FCEE0F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03212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graphicFrame>
        <p:nvGraphicFramePr>
          <p:cNvPr id="12294" name="Object 7">
            <a:extLst>
              <a:ext uri="{FF2B5EF4-FFF2-40B4-BE49-F238E27FC236}">
                <a16:creationId xmlns:a16="http://schemas.microsoft.com/office/drawing/2014/main" id="{F5508013-38B0-C241-BC89-93DCCA1340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3801" y="5257801"/>
          <a:ext cx="3998913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8" r:id="rId11" imgW="43599100" imgH="9944100" progId="Equation.3">
                  <p:embed/>
                </p:oleObj>
              </mc:Choice>
              <mc:Fallback>
                <p:oleObj r:id="rId11" imgW="43599100" imgH="9944100" progId="Equation.3">
                  <p:embed/>
                  <p:pic>
                    <p:nvPicPr>
                      <p:cNvPr id="12294" name="Object 7">
                        <a:extLst>
                          <a:ext uri="{FF2B5EF4-FFF2-40B4-BE49-F238E27FC236}">
                            <a16:creationId xmlns:a16="http://schemas.microsoft.com/office/drawing/2014/main" id="{F5508013-38B0-C241-BC89-93DCCA1340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1" y="5257801"/>
                        <a:ext cx="3998913" cy="906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0" name="Text Box 56">
            <a:extLst>
              <a:ext uri="{FF2B5EF4-FFF2-40B4-BE49-F238E27FC236}">
                <a16:creationId xmlns:a16="http://schemas.microsoft.com/office/drawing/2014/main" id="{FCA99E9B-7725-064D-96B8-7B25DB925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52400"/>
            <a:ext cx="632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Theoretical Framework for ISO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(nondimensional)</a:t>
            </a:r>
          </a:p>
        </p:txBody>
      </p:sp>
      <p:sp>
        <p:nvSpPr>
          <p:cNvPr id="12301" name="Text Box 56">
            <a:extLst>
              <a:ext uri="{FF2B5EF4-FFF2-40B4-BE49-F238E27FC236}">
                <a16:creationId xmlns:a16="http://schemas.microsoft.com/office/drawing/2014/main" id="{AE42C8C1-64BF-1E40-B7AF-0D20CB781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057401"/>
            <a:ext cx="1905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>
                <a:solidFill>
                  <a:srgbClr val="0070C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Long wave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>
                <a:solidFill>
                  <a:srgbClr val="0070C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approximation</a:t>
            </a:r>
          </a:p>
        </p:txBody>
      </p:sp>
      <p:sp>
        <p:nvSpPr>
          <p:cNvPr id="12302" name="Line 38">
            <a:extLst>
              <a:ext uri="{FF2B5EF4-FFF2-40B4-BE49-F238E27FC236}">
                <a16:creationId xmlns:a16="http://schemas.microsoft.com/office/drawing/2014/main" id="{8AA16DAA-F9EE-F046-9108-FD81593E5166}"/>
              </a:ext>
            </a:extLst>
          </p:cNvPr>
          <p:cNvSpPr>
            <a:spLocks/>
          </p:cNvSpPr>
          <p:nvPr/>
        </p:nvSpPr>
        <p:spPr bwMode="auto">
          <a:xfrm flipH="1">
            <a:off x="5715000" y="4343400"/>
            <a:ext cx="0" cy="533400"/>
          </a:xfrm>
          <a:custGeom>
            <a:avLst/>
            <a:gdLst>
              <a:gd name="T0" fmla="*/ 0 h 533396"/>
              <a:gd name="T1" fmla="*/ 266726 h 533396"/>
              <a:gd name="T2" fmla="*/ 533452 h 533396"/>
              <a:gd name="T3" fmla="*/ 266726 h 533396"/>
              <a:gd name="T4" fmla="*/ 0 h 533396"/>
              <a:gd name="T5" fmla="*/ 533452 h 533396"/>
              <a:gd name="T6" fmla="*/ 17694720 60000 65536"/>
              <a:gd name="T7" fmla="*/ 0 60000 65536"/>
              <a:gd name="T8" fmla="*/ 5898240 60000 65536"/>
              <a:gd name="T9" fmla="*/ 11796480 60000 65536"/>
              <a:gd name="T10" fmla="*/ 5898240 60000 65536"/>
              <a:gd name="T11" fmla="*/ 17694720 60000 65536"/>
              <a:gd name="T12" fmla="*/ 0 h 533396"/>
              <a:gd name="T13" fmla="*/ 533396 h 533396"/>
            </a:gdLst>
            <a:ahLst/>
            <a:cxnLst>
              <a:cxn ang="T6">
                <a:pos x="0" y="T0"/>
              </a:cxn>
              <a:cxn ang="T7">
                <a:pos x="0" y="T1"/>
              </a:cxn>
              <a:cxn ang="T8">
                <a:pos x="0" y="T2"/>
              </a:cxn>
              <a:cxn ang="T9">
                <a:pos x="0" y="T3"/>
              </a:cxn>
              <a:cxn ang="T10">
                <a:pos x="0" y="T4"/>
              </a:cxn>
              <a:cxn ang="T11">
                <a:pos x="0" y="T5"/>
              </a:cxn>
            </a:cxnLst>
            <a:rect l="0" t="T12" r="0" b="T13"/>
            <a:pathLst>
              <a:path h="533396">
                <a:moveTo>
                  <a:pt x="0" y="0"/>
                </a:moveTo>
                <a:lnTo>
                  <a:pt x="1" y="533396"/>
                </a:lnTo>
              </a:path>
            </a:pathLst>
          </a:custGeom>
          <a:noFill/>
          <a:ln w="38103">
            <a:solidFill>
              <a:srgbClr val="000000"/>
            </a:solidFill>
            <a:prstDash val="solid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03" name="Rectangle 42">
            <a:extLst>
              <a:ext uri="{FF2B5EF4-FFF2-40B4-BE49-F238E27FC236}">
                <a16:creationId xmlns:a16="http://schemas.microsoft.com/office/drawing/2014/main" id="{F3397C78-01F0-654E-92AC-80B9A1456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2819400"/>
            <a:ext cx="1295400" cy="609600"/>
          </a:xfrm>
          <a:prstGeom prst="rect">
            <a:avLst/>
          </a:prstGeom>
          <a:noFill/>
          <a:ln w="38103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>
                <a:solidFill>
                  <a:srgbClr val="000000"/>
                </a:solidFill>
                <a:ea typeface="SimSun" panose="02010600030101010101" pitchFamily="2" charset="-122"/>
              </a:rPr>
              <a:t>Mean flow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>
                <a:solidFill>
                  <a:srgbClr val="000000"/>
                </a:solidFill>
                <a:ea typeface="SimSun" panose="02010600030101010101" pitchFamily="2" charset="-122"/>
              </a:rPr>
              <a:t>effects</a:t>
            </a:r>
          </a:p>
        </p:txBody>
      </p:sp>
      <p:sp>
        <p:nvSpPr>
          <p:cNvPr id="12304" name="Rectangle 43">
            <a:extLst>
              <a:ext uri="{FF2B5EF4-FFF2-40B4-BE49-F238E27FC236}">
                <a16:creationId xmlns:a16="http://schemas.microsoft.com/office/drawing/2014/main" id="{CB78996D-4C2F-574C-9092-7F6D5BBF8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295400"/>
            <a:ext cx="990600" cy="457200"/>
          </a:xfrm>
          <a:prstGeom prst="rect">
            <a:avLst/>
          </a:prstGeom>
          <a:noFill/>
          <a:ln w="38103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305" name="Rectangle 44">
            <a:extLst>
              <a:ext uri="{FF2B5EF4-FFF2-40B4-BE49-F238E27FC236}">
                <a16:creationId xmlns:a16="http://schemas.microsoft.com/office/drawing/2014/main" id="{DCC7B58E-B0BC-5544-96DE-A8AB44D95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895600"/>
            <a:ext cx="914400" cy="457200"/>
          </a:xfrm>
          <a:prstGeom prst="rect">
            <a:avLst/>
          </a:prstGeom>
          <a:noFill/>
          <a:ln w="38103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306" name="Rectangle 45">
            <a:extLst>
              <a:ext uri="{FF2B5EF4-FFF2-40B4-BE49-F238E27FC236}">
                <a16:creationId xmlns:a16="http://schemas.microsoft.com/office/drawing/2014/main" id="{21DA3A4C-3E74-F54B-8903-A29A9335A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962400"/>
            <a:ext cx="914400" cy="457200"/>
          </a:xfrm>
          <a:prstGeom prst="rect">
            <a:avLst/>
          </a:prstGeom>
          <a:noFill/>
          <a:ln w="38103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307" name="Rectangle 22">
            <a:extLst>
              <a:ext uri="{FF2B5EF4-FFF2-40B4-BE49-F238E27FC236}">
                <a16:creationId xmlns:a16="http://schemas.microsoft.com/office/drawing/2014/main" id="{5BAE98F5-D65E-4B45-94A8-1BFB277C4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962400"/>
            <a:ext cx="609600" cy="5334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308" name="TextBox 6">
            <a:extLst>
              <a:ext uri="{FF2B5EF4-FFF2-40B4-BE49-F238E27FC236}">
                <a16:creationId xmlns:a16="http://schemas.microsoft.com/office/drawing/2014/main" id="{0F530C30-05F2-1944-8A5C-283C47519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172201"/>
            <a:ext cx="807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>
                <a:solidFill>
                  <a:srgbClr val="000000"/>
                </a:solidFill>
              </a:rPr>
              <a:t>Wang and Xie: </a:t>
            </a:r>
            <a:r>
              <a:rPr lang="en-US" altLang="en-US" sz="2400">
                <a:solidFill>
                  <a:srgbClr val="0070C0"/>
                </a:solidFill>
              </a:rPr>
              <a:t>A model for boreal summer ISO</a:t>
            </a:r>
            <a:r>
              <a:rPr lang="en-US" altLang="en-US" sz="2400">
                <a:solidFill>
                  <a:srgbClr val="000000"/>
                </a:solidFill>
              </a:rPr>
              <a:t>, JAS 1997</a:t>
            </a:r>
          </a:p>
        </p:txBody>
      </p:sp>
    </p:spTree>
    <p:extLst>
      <p:ext uri="{BB962C8B-B14F-4D97-AF65-F5344CB8AC3E}">
        <p14:creationId xmlns:p14="http://schemas.microsoft.com/office/powerpoint/2010/main" val="167633655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2">
            <a:extLst>
              <a:ext uri="{FF2B5EF4-FFF2-40B4-BE49-F238E27FC236}">
                <a16:creationId xmlns:a16="http://schemas.microsoft.com/office/drawing/2014/main" id="{38F7F1B8-D825-8240-9485-9BCE22F7F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81001"/>
            <a:ext cx="6324600" cy="519113"/>
          </a:xfrm>
          <a:prstGeom prst="rect">
            <a:avLst/>
          </a:prstGeom>
          <a:solidFill>
            <a:srgbClr val="FFC6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Gulim" panose="020B0600000101010101" pitchFamily="34" charset="-127"/>
              </a:rPr>
              <a:t>Mean Flow Terms</a:t>
            </a:r>
          </a:p>
        </p:txBody>
      </p:sp>
      <p:graphicFrame>
        <p:nvGraphicFramePr>
          <p:cNvPr id="13314" name="Object 3">
            <a:extLst>
              <a:ext uri="{FF2B5EF4-FFF2-40B4-BE49-F238E27FC236}">
                <a16:creationId xmlns:a16="http://schemas.microsoft.com/office/drawing/2014/main" id="{C8B9785F-0DE6-A54D-AA82-C0198DBDBC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1524000"/>
          <a:ext cx="558323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5" r:id="rId3" imgW="128727200" imgH="16967200" progId="Equation.3">
                  <p:embed/>
                </p:oleObj>
              </mc:Choice>
              <mc:Fallback>
                <p:oleObj r:id="rId3" imgW="128727200" imgH="16967200" progId="Equation.3">
                  <p:embed/>
                  <p:pic>
                    <p:nvPicPr>
                      <p:cNvPr id="13314" name="Object 3">
                        <a:extLst>
                          <a:ext uri="{FF2B5EF4-FFF2-40B4-BE49-F238E27FC236}">
                            <a16:creationId xmlns:a16="http://schemas.microsoft.com/office/drawing/2014/main" id="{C8B9785F-0DE6-A54D-AA82-C0198DBDBC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524000"/>
                        <a:ext cx="5583238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4">
            <a:extLst>
              <a:ext uri="{FF2B5EF4-FFF2-40B4-BE49-F238E27FC236}">
                <a16:creationId xmlns:a16="http://schemas.microsoft.com/office/drawing/2014/main" id="{9500281B-6EE9-2F49-B868-DB5901111F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2438400"/>
          <a:ext cx="544353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6" r:id="rId5" imgW="125514100" imgH="16967200" progId="Equation.3">
                  <p:embed/>
                </p:oleObj>
              </mc:Choice>
              <mc:Fallback>
                <p:oleObj r:id="rId5" imgW="125514100" imgH="16967200" progId="Equation.3">
                  <p:embed/>
                  <p:pic>
                    <p:nvPicPr>
                      <p:cNvPr id="13315" name="Object 4">
                        <a:extLst>
                          <a:ext uri="{FF2B5EF4-FFF2-40B4-BE49-F238E27FC236}">
                            <a16:creationId xmlns:a16="http://schemas.microsoft.com/office/drawing/2014/main" id="{9500281B-6EE9-2F49-B868-DB5901111F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438400"/>
                        <a:ext cx="5443538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5">
            <a:extLst>
              <a:ext uri="{FF2B5EF4-FFF2-40B4-BE49-F238E27FC236}">
                <a16:creationId xmlns:a16="http://schemas.microsoft.com/office/drawing/2014/main" id="{EDB810BE-3874-DC44-984F-733E4F1A70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1" y="3352800"/>
          <a:ext cx="473392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7" r:id="rId7" imgW="109131100" imgH="16383000" progId="Equation.3">
                  <p:embed/>
                </p:oleObj>
              </mc:Choice>
              <mc:Fallback>
                <p:oleObj r:id="rId7" imgW="109131100" imgH="16383000" progId="Equation.3">
                  <p:embed/>
                  <p:pic>
                    <p:nvPicPr>
                      <p:cNvPr id="13316" name="Object 5">
                        <a:extLst>
                          <a:ext uri="{FF2B5EF4-FFF2-40B4-BE49-F238E27FC236}">
                            <a16:creationId xmlns:a16="http://schemas.microsoft.com/office/drawing/2014/main" id="{EDB810BE-3874-DC44-984F-733E4F1A70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1" y="3352800"/>
                        <a:ext cx="4733925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6">
            <a:extLst>
              <a:ext uri="{FF2B5EF4-FFF2-40B4-BE49-F238E27FC236}">
                <a16:creationId xmlns:a16="http://schemas.microsoft.com/office/drawing/2014/main" id="{20305303-0AC8-FD4F-BE8A-5DCDA40D73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1" y="4419600"/>
          <a:ext cx="296862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8" r:id="rId9" imgW="68465700" imgH="16383000" progId="Equation.3">
                  <p:embed/>
                </p:oleObj>
              </mc:Choice>
              <mc:Fallback>
                <p:oleObj r:id="rId9" imgW="68465700" imgH="16383000" progId="Equation.3">
                  <p:embed/>
                  <p:pic>
                    <p:nvPicPr>
                      <p:cNvPr id="13317" name="Object 6">
                        <a:extLst>
                          <a:ext uri="{FF2B5EF4-FFF2-40B4-BE49-F238E27FC236}">
                            <a16:creationId xmlns:a16="http://schemas.microsoft.com/office/drawing/2014/main" id="{20305303-0AC8-FD4F-BE8A-5DCDA40D73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1" y="4419600"/>
                        <a:ext cx="2968625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448114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EE8537D6-2597-3C48-9615-0F48223AA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25" y="131445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94211" name="Picture 3" descr="figure_10">
            <a:extLst>
              <a:ext uri="{FF2B5EF4-FFF2-40B4-BE49-F238E27FC236}">
                <a16:creationId xmlns:a16="http://schemas.microsoft.com/office/drawing/2014/main" id="{C8B34865-B43E-AF45-AB0D-647DB5903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169" y="762000"/>
            <a:ext cx="6805246" cy="58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 Box 4">
            <a:extLst>
              <a:ext uri="{FF2B5EF4-FFF2-40B4-BE49-F238E27FC236}">
                <a16:creationId xmlns:a16="http://schemas.microsoft.com/office/drawing/2014/main" id="{C663F98B-3151-AF4A-9BC3-33C7A7533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28600"/>
            <a:ext cx="739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>
                <a:solidFill>
                  <a:prstClr val="black"/>
                </a:solidFill>
              </a:rPr>
              <a:t>Model basic state: July mean state (ER40)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FEF909-E937-7644-864F-F558C007EBAF}"/>
              </a:ext>
            </a:extLst>
          </p:cNvPr>
          <p:cNvSpPr txBox="1"/>
          <p:nvPr/>
        </p:nvSpPr>
        <p:spPr>
          <a:xfrm>
            <a:off x="8864211" y="1324543"/>
            <a:ext cx="153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 </a:t>
            </a:r>
            <a:r>
              <a:rPr lang="en-US" dirty="0" err="1"/>
              <a:t>hPa</a:t>
            </a:r>
            <a:r>
              <a:rPr lang="en-US" dirty="0"/>
              <a:t> winds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3DF02-2264-3643-B1CD-16439B838EDA}"/>
              </a:ext>
            </a:extLst>
          </p:cNvPr>
          <p:cNvSpPr txBox="1"/>
          <p:nvPr/>
        </p:nvSpPr>
        <p:spPr>
          <a:xfrm>
            <a:off x="8864211" y="3504321"/>
            <a:ext cx="153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850 </a:t>
            </a:r>
            <a:r>
              <a:rPr lang="en-US" dirty="0" err="1"/>
              <a:t>hPa</a:t>
            </a:r>
            <a:r>
              <a:rPr lang="en-US" dirty="0"/>
              <a:t> winds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7EBBE1-53FD-5C4C-B91F-EF281C3052B6}"/>
              </a:ext>
            </a:extLst>
          </p:cNvPr>
          <p:cNvSpPr txBox="1"/>
          <p:nvPr/>
        </p:nvSpPr>
        <p:spPr>
          <a:xfrm>
            <a:off x="8745415" y="5092309"/>
            <a:ext cx="2599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specific humidity</a:t>
            </a:r>
          </a:p>
          <a:p>
            <a:r>
              <a:rPr lang="en-US" dirty="0"/>
              <a:t>Maximum shifted to 10</a:t>
            </a:r>
            <a:r>
              <a:rPr lang="en-US" baseline="30000" dirty="0"/>
              <a:t>o</a:t>
            </a:r>
            <a:r>
              <a:rPr lang="en-US" dirty="0"/>
              <a:t>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31AD68-8741-EB44-8392-4654050B4B35}"/>
              </a:ext>
            </a:extLst>
          </p:cNvPr>
          <p:cNvSpPr txBox="1"/>
          <p:nvPr/>
        </p:nvSpPr>
        <p:spPr>
          <a:xfrm>
            <a:off x="3746255" y="1307233"/>
            <a:ext cx="148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Easterly shear</a:t>
            </a:r>
          </a:p>
        </p:txBody>
      </p:sp>
    </p:spTree>
    <p:extLst>
      <p:ext uri="{BB962C8B-B14F-4D97-AF65-F5344CB8AC3E}">
        <p14:creationId xmlns:p14="http://schemas.microsoft.com/office/powerpoint/2010/main" val="4115665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>
            <a:extLst>
              <a:ext uri="{FF2B5EF4-FFF2-40B4-BE49-F238E27FC236}">
                <a16:creationId xmlns:a16="http://schemas.microsoft.com/office/drawing/2014/main" id="{9C7BBA17-FE6B-344A-B823-4117B7B3A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"/>
          <a:stretch>
            <a:fillRect/>
          </a:stretch>
        </p:blipFill>
        <p:spPr bwMode="auto">
          <a:xfrm>
            <a:off x="2590800" y="0"/>
            <a:ext cx="46482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 Box 5">
            <a:extLst>
              <a:ext uri="{FF2B5EF4-FFF2-40B4-BE49-F238E27FC236}">
                <a16:creationId xmlns:a16="http://schemas.microsoft.com/office/drawing/2014/main" id="{F9FF729A-CF58-0B48-80B1-ABA719D4E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09600"/>
            <a:ext cx="3171092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C00000"/>
                </a:solidFill>
              </a:rPr>
              <a:t>Propagation of BSISO Rainfall Anomaly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F</a:t>
            </a:r>
            <a:r>
              <a:rPr lang="en-US" altLang="en-US" sz="2400" dirty="0">
                <a:solidFill>
                  <a:srgbClr val="FF0000"/>
                </a:solidFill>
              </a:rPr>
              <a:t>ormation of NW-SE slanted precipitation band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b="1" dirty="0">
              <a:solidFill>
                <a:srgbClr val="C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srgbClr val="C00000"/>
                </a:solidFill>
              </a:rPr>
              <a:t>The Rossby wave (RW) is trapped in NH and has a northward propagation component 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8351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2">
            <a:extLst>
              <a:ext uri="{FF2B5EF4-FFF2-40B4-BE49-F238E27FC236}">
                <a16:creationId xmlns:a16="http://schemas.microsoft.com/office/drawing/2014/main" id="{C430ABAF-D909-A447-900E-F28FF115A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0"/>
            <a:ext cx="861060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Explanation of BSISO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Why does the BSISO variability center shifted to monsoon regions? </a:t>
            </a:r>
          </a:p>
          <a:p>
            <a:pPr eaLnBrk="1" hangingPunct="1">
              <a:spcBef>
                <a:spcPct val="0"/>
              </a:spcBef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Why does the summer monsoon ISO have a NW-SE slanted structure? </a:t>
            </a:r>
            <a:r>
              <a:rPr lang="en-US" altLang="en-US" sz="2400" b="1" dirty="0">
                <a:solidFill>
                  <a:schemeClr val="accent2"/>
                </a:solidFill>
              </a:rPr>
              <a:t>How does the tilted rain band form?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What give rise to the northward propagation of ISO over the summer monsoon regions?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How do the active/break cycles of ISM are re-initiated or maintained?</a:t>
            </a:r>
            <a:endParaRPr lang="en-US" altLang="en-US" sz="2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5" name="组合 7">
            <a:extLst>
              <a:ext uri="{FF2B5EF4-FFF2-40B4-BE49-F238E27FC236}">
                <a16:creationId xmlns:a16="http://schemas.microsoft.com/office/drawing/2014/main" id="{5846390A-0CCB-9B49-8CBA-DD77DB3C244D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228600"/>
            <a:ext cx="5943600" cy="6400800"/>
            <a:chOff x="1371600" y="347663"/>
            <a:chExt cx="6376988" cy="5934075"/>
          </a:xfrm>
        </p:grpSpPr>
        <p:pic>
          <p:nvPicPr>
            <p:cNvPr id="82950" name="Picture 4">
              <a:extLst>
                <a:ext uri="{FF2B5EF4-FFF2-40B4-BE49-F238E27FC236}">
                  <a16:creationId xmlns:a16="http://schemas.microsoft.com/office/drawing/2014/main" id="{1945A9A5-2368-0542-A192-4FB5CB749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926"/>
            <a:stretch>
              <a:fillRect/>
            </a:stretch>
          </p:blipFill>
          <p:spPr bwMode="auto">
            <a:xfrm>
              <a:off x="1395413" y="347663"/>
              <a:ext cx="6353175" cy="407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1" name="Picture 4">
              <a:extLst>
                <a:ext uri="{FF2B5EF4-FFF2-40B4-BE49-F238E27FC236}">
                  <a16:creationId xmlns:a16="http://schemas.microsoft.com/office/drawing/2014/main" id="{1FE4E537-0948-5448-B9B8-7E6107D242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85"/>
            <a:stretch>
              <a:fillRect/>
            </a:stretch>
          </p:blipFill>
          <p:spPr bwMode="auto">
            <a:xfrm>
              <a:off x="1371600" y="4419600"/>
              <a:ext cx="6353175" cy="1862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图片 11" descr="black lines-2.wmf">
            <a:extLst>
              <a:ext uri="{FF2B5EF4-FFF2-40B4-BE49-F238E27FC236}">
                <a16:creationId xmlns:a16="http://schemas.microsoft.com/office/drawing/2014/main" id="{B93EBD92-2871-114D-83E4-413500FA6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4" y="600075"/>
            <a:ext cx="54689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 descr="red lines.wmf">
            <a:extLst>
              <a:ext uri="{FF2B5EF4-FFF2-40B4-BE49-F238E27FC236}">
                <a16:creationId xmlns:a16="http://schemas.microsoft.com/office/drawing/2014/main" id="{983FEF4A-7377-7D49-84A7-7CE62D8AD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9" y="500063"/>
            <a:ext cx="54895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Box 5">
            <a:extLst>
              <a:ext uri="{FF2B5EF4-FFF2-40B4-BE49-F238E27FC236}">
                <a16:creationId xmlns:a16="http://schemas.microsoft.com/office/drawing/2014/main" id="{79A458D2-E37E-904B-8CAB-8974D0A6B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9366" y="2989586"/>
            <a:ext cx="315806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333399"/>
                </a:solidFill>
              </a:rPr>
              <a:t>The ISV activity is trapped by boreal summer MSE (or SST) distribution and monsoonal vertical wind shears.</a:t>
            </a:r>
          </a:p>
        </p:txBody>
      </p:sp>
      <p:sp>
        <p:nvSpPr>
          <p:cNvPr id="82949" name="TextBox 7">
            <a:extLst>
              <a:ext uri="{FF2B5EF4-FFF2-40B4-BE49-F238E27FC236}">
                <a16:creationId xmlns:a16="http://schemas.microsoft.com/office/drawing/2014/main" id="{D38C919C-EAFC-EA43-A204-A96F8A092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199" y="457201"/>
            <a:ext cx="31580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Why does BSISO variability center shift to monsoon region?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>
            <a:extLst>
              <a:ext uri="{FF2B5EF4-FFF2-40B4-BE49-F238E27FC236}">
                <a16:creationId xmlns:a16="http://schemas.microsoft.com/office/drawing/2014/main" id="{98A6C071-A3BA-D94D-9731-500F3C53C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"/>
          <a:stretch>
            <a:fillRect/>
          </a:stretch>
        </p:blipFill>
        <p:spPr bwMode="auto">
          <a:xfrm>
            <a:off x="2286000" y="152400"/>
            <a:ext cx="4648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ext Box 5">
            <a:extLst>
              <a:ext uri="{FF2B5EF4-FFF2-40B4-BE49-F238E27FC236}">
                <a16:creationId xmlns:a16="http://schemas.microsoft.com/office/drawing/2014/main" id="{AF039445-5FB3-6944-9FAA-0A2A9529E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4157" y="2800473"/>
            <a:ext cx="454098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In the model, the </a:t>
            </a:r>
            <a:r>
              <a:rPr lang="en-US" altLang="en-US" dirty="0">
                <a:solidFill>
                  <a:srgbClr val="FF0000"/>
                </a:solidFill>
              </a:rPr>
              <a:t>NW-SE slanted precipitation anomalies in the monsoon regions forms 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due to </a:t>
            </a:r>
            <a:r>
              <a:rPr lang="en-US" altLang="en-US" dirty="0">
                <a:solidFill>
                  <a:schemeClr val="accent2"/>
                </a:solidFill>
              </a:rPr>
              <a:t>emanation of the moist Rossby waves from the equatorial rainfall anomalies over the maritime continent.  </a:t>
            </a:r>
          </a:p>
        </p:txBody>
      </p:sp>
      <p:sp>
        <p:nvSpPr>
          <p:cNvPr id="118788" name="TextBox 5">
            <a:extLst>
              <a:ext uri="{FF2B5EF4-FFF2-40B4-BE49-F238E27FC236}">
                <a16:creationId xmlns:a16="http://schemas.microsoft.com/office/drawing/2014/main" id="{AE4785F4-D67A-624F-B430-522F4A244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6676" y="6172200"/>
            <a:ext cx="2981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Drbohlav and Wang 2005</a:t>
            </a:r>
            <a:endParaRPr lang="en-US" altLang="en-US" sz="200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C7E1450-2A26-E44E-8809-C2742EE9ACF1}"/>
              </a:ext>
            </a:extLst>
          </p:cNvPr>
          <p:cNvSpPr txBox="1">
            <a:spLocks noChangeArrowheads="1"/>
          </p:cNvSpPr>
          <p:nvPr/>
        </p:nvSpPr>
        <p:spPr>
          <a:xfrm>
            <a:off x="7264157" y="554082"/>
            <a:ext cx="4425245" cy="9230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400">
                <a:solidFill>
                  <a:srgbClr val="000000"/>
                </a:solidFill>
                <a:latin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2400" kern="0" dirty="0">
                <a:solidFill>
                  <a:srgbClr val="FF3300"/>
                </a:solidFill>
              </a:rPr>
              <a:t>How does the NW-SE tilted rain band form?</a:t>
            </a:r>
          </a:p>
        </p:txBody>
      </p:sp>
    </p:spTree>
    <p:extLst>
      <p:ext uri="{BB962C8B-B14F-4D97-AF65-F5344CB8AC3E}">
        <p14:creationId xmlns:p14="http://schemas.microsoft.com/office/powerpoint/2010/main" val="2496289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04" name="Text Box 44">
            <a:extLst>
              <a:ext uri="{FF2B5EF4-FFF2-40B4-BE49-F238E27FC236}">
                <a16:creationId xmlns:a16="http://schemas.microsoft.com/office/drawing/2014/main" id="{B90EA653-70CA-B74B-87A1-BC04FA7C8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182" y="5629960"/>
            <a:ext cx="98601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A</a:t>
            </a:r>
            <a:r>
              <a:rPr lang="en-US" altLang="zh-TW" dirty="0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  <a:cs typeface="Arial" pitchFamily="34" charset="0"/>
              </a:rPr>
              <a:t>n atmospheric internal dynamic mechanism for northward propagation: monsoon easterly vertical shear provides a vorticity source, which, upon being twisted by the north-south varying vertical motion field associated with the Rossby waves,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generates </a:t>
            </a:r>
            <a:r>
              <a:rPr lang="en-US" altLang="zh-TW" dirty="0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positive vorticity north of the convection, creating boundary layer moisture convergence that favor northward movement of the enhanced rainfall. </a:t>
            </a:r>
            <a:endParaRPr lang="en-US" sz="2800" dirty="0">
              <a:solidFill>
                <a:schemeClr val="accent2"/>
              </a:solidFill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6BCCAD-5D3F-A74E-9D38-CC8FC05591CD}"/>
              </a:ext>
            </a:extLst>
          </p:cNvPr>
          <p:cNvGrpSpPr/>
          <p:nvPr/>
        </p:nvGrpSpPr>
        <p:grpSpPr>
          <a:xfrm>
            <a:off x="2263422" y="1211438"/>
            <a:ext cx="5892800" cy="4073880"/>
            <a:chOff x="3352800" y="457201"/>
            <a:chExt cx="7245350" cy="4816474"/>
          </a:xfrm>
        </p:grpSpPr>
        <p:sp>
          <p:nvSpPr>
            <p:cNvPr id="9224" name="Line 2">
              <a:extLst>
                <a:ext uri="{FF2B5EF4-FFF2-40B4-BE49-F238E27FC236}">
                  <a16:creationId xmlns:a16="http://schemas.microsoft.com/office/drawing/2014/main" id="{5DCED13A-6148-C946-A1A2-AA490775D1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75378" y="914400"/>
              <a:ext cx="0" cy="3200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5" name="Line 3">
              <a:extLst>
                <a:ext uri="{FF2B5EF4-FFF2-40B4-BE49-F238E27FC236}">
                  <a16:creationId xmlns:a16="http://schemas.microsoft.com/office/drawing/2014/main" id="{253D1E51-82D7-F141-9E7B-FB44BA4E28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2800" y="4114800"/>
              <a:ext cx="6324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6" name="Line 4">
              <a:extLst>
                <a:ext uri="{FF2B5EF4-FFF2-40B4-BE49-F238E27FC236}">
                  <a16:creationId xmlns:a16="http://schemas.microsoft.com/office/drawing/2014/main" id="{C86A553A-7F8D-0948-9294-2473EB6370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2800" y="4114800"/>
              <a:ext cx="20574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7" name="Text Box 5">
              <a:extLst>
                <a:ext uri="{FF2B5EF4-FFF2-40B4-BE49-F238E27FC236}">
                  <a16:creationId xmlns:a16="http://schemas.microsoft.com/office/drawing/2014/main" id="{8FBABC11-0A96-0747-989B-9071087C71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0" y="4144963"/>
              <a:ext cx="1454150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latin typeface="Times New Roman" panose="02020603050405020304" pitchFamily="18" charset="0"/>
                  <a:cs typeface="Arial" panose="020B0604020202020204" pitchFamily="34" charset="0"/>
                </a:rPr>
                <a:t>y</a:t>
              </a:r>
              <a:r>
                <a: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rPr>
                <a:t>  </a:t>
              </a:r>
              <a:r>
                <a:rPr lang="en-US" altLang="en-US">
                  <a:latin typeface="Times New Roman" panose="02020603050405020304" pitchFamily="18" charset="0"/>
                  <a:cs typeface="Arial" panose="020B0604020202020204" pitchFamily="34" charset="0"/>
                </a:rPr>
                <a:t>(North)</a:t>
              </a:r>
              <a:r>
                <a:rPr lang="en-US" altLang="en-US" sz="1800"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9228" name="Text Box 6">
              <a:extLst>
                <a:ext uri="{FF2B5EF4-FFF2-40B4-BE49-F238E27FC236}">
                  <a16:creationId xmlns:a16="http://schemas.microsoft.com/office/drawing/2014/main" id="{396B33A7-0708-1D41-8C3A-5D9E82350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0201" y="4754563"/>
              <a:ext cx="1343025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latin typeface="Times New Roman" panose="02020603050405020304" pitchFamily="18" charset="0"/>
                  <a:cs typeface="Arial" panose="020B0604020202020204" pitchFamily="34" charset="0"/>
                </a:rPr>
                <a:t>x  </a:t>
              </a:r>
              <a:r>
                <a:rPr lang="en-US" altLang="en-US">
                  <a:latin typeface="Times New Roman" panose="02020603050405020304" pitchFamily="18" charset="0"/>
                  <a:cs typeface="Arial" panose="020B0604020202020204" pitchFamily="34" charset="0"/>
                </a:rPr>
                <a:t>(East) </a:t>
              </a:r>
            </a:p>
          </p:txBody>
        </p:sp>
        <p:sp>
          <p:nvSpPr>
            <p:cNvPr id="9229" name="Line 7">
              <a:extLst>
                <a:ext uri="{FF2B5EF4-FFF2-40B4-BE49-F238E27FC236}">
                  <a16:creationId xmlns:a16="http://schemas.microsoft.com/office/drawing/2014/main" id="{70CF44C2-AE71-4E4A-89AF-0B1B2A1D8D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4089" y="3554414"/>
              <a:ext cx="644525" cy="26987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Line 8">
              <a:extLst>
                <a:ext uri="{FF2B5EF4-FFF2-40B4-BE49-F238E27FC236}">
                  <a16:creationId xmlns:a16="http://schemas.microsoft.com/office/drawing/2014/main" id="{0441A4BF-B7CD-A544-A33B-D38C2F0623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60813" y="1379538"/>
              <a:ext cx="685800" cy="30480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1" name="Freeform 9" descr="60%">
              <a:extLst>
                <a:ext uri="{FF2B5EF4-FFF2-40B4-BE49-F238E27FC236}">
                  <a16:creationId xmlns:a16="http://schemas.microsoft.com/office/drawing/2014/main" id="{4E74F6B9-19BA-5E41-A8C2-1B2AA4411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5200" y="1600200"/>
              <a:ext cx="838200" cy="2057400"/>
            </a:xfrm>
            <a:custGeom>
              <a:avLst/>
              <a:gdLst>
                <a:gd name="T0" fmla="*/ 2147483647 w 684"/>
                <a:gd name="T1" fmla="*/ 2147483647 h 1306"/>
                <a:gd name="T2" fmla="*/ 2147483647 w 684"/>
                <a:gd name="T3" fmla="*/ 2147483647 h 1306"/>
                <a:gd name="T4" fmla="*/ 2147483647 w 684"/>
                <a:gd name="T5" fmla="*/ 2147483647 h 1306"/>
                <a:gd name="T6" fmla="*/ 2147483647 w 684"/>
                <a:gd name="T7" fmla="*/ 2147483647 h 1306"/>
                <a:gd name="T8" fmla="*/ 2147483647 w 684"/>
                <a:gd name="T9" fmla="*/ 2147483647 h 1306"/>
                <a:gd name="T10" fmla="*/ 2147483647 w 684"/>
                <a:gd name="T11" fmla="*/ 2147483647 h 1306"/>
                <a:gd name="T12" fmla="*/ 2147483647 w 684"/>
                <a:gd name="T13" fmla="*/ 2147483647 h 1306"/>
                <a:gd name="T14" fmla="*/ 2147483647 w 684"/>
                <a:gd name="T15" fmla="*/ 2147483647 h 1306"/>
                <a:gd name="T16" fmla="*/ 2147483647 w 684"/>
                <a:gd name="T17" fmla="*/ 2147483647 h 1306"/>
                <a:gd name="T18" fmla="*/ 2147483647 w 684"/>
                <a:gd name="T19" fmla="*/ 2147483647 h 1306"/>
                <a:gd name="T20" fmla="*/ 2147483647 w 684"/>
                <a:gd name="T21" fmla="*/ 2147483647 h 1306"/>
                <a:gd name="T22" fmla="*/ 2147483647 w 684"/>
                <a:gd name="T23" fmla="*/ 2147483647 h 1306"/>
                <a:gd name="T24" fmla="*/ 2147483647 w 684"/>
                <a:gd name="T25" fmla="*/ 2147483647 h 1306"/>
                <a:gd name="T26" fmla="*/ 2147483647 w 684"/>
                <a:gd name="T27" fmla="*/ 2147483647 h 1306"/>
                <a:gd name="T28" fmla="*/ 2147483647 w 684"/>
                <a:gd name="T29" fmla="*/ 2147483647 h 1306"/>
                <a:gd name="T30" fmla="*/ 2147483647 w 684"/>
                <a:gd name="T31" fmla="*/ 2147483647 h 1306"/>
                <a:gd name="T32" fmla="*/ 2147483647 w 684"/>
                <a:gd name="T33" fmla="*/ 2147483647 h 1306"/>
                <a:gd name="T34" fmla="*/ 2147483647 w 684"/>
                <a:gd name="T35" fmla="*/ 2147483647 h 1306"/>
                <a:gd name="T36" fmla="*/ 2147483647 w 684"/>
                <a:gd name="T37" fmla="*/ 2147483647 h 13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84"/>
                <a:gd name="T58" fmla="*/ 0 h 1306"/>
                <a:gd name="T59" fmla="*/ 684 w 684"/>
                <a:gd name="T60" fmla="*/ 1306 h 130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84" h="1306">
                  <a:moveTo>
                    <a:pt x="198" y="1248"/>
                  </a:moveTo>
                  <a:cubicBezTo>
                    <a:pt x="249" y="1265"/>
                    <a:pt x="260" y="1267"/>
                    <a:pt x="318" y="1272"/>
                  </a:cubicBezTo>
                  <a:cubicBezTo>
                    <a:pt x="420" y="1306"/>
                    <a:pt x="341" y="1284"/>
                    <a:pt x="564" y="1278"/>
                  </a:cubicBezTo>
                  <a:cubicBezTo>
                    <a:pt x="608" y="1263"/>
                    <a:pt x="591" y="1275"/>
                    <a:pt x="618" y="1248"/>
                  </a:cubicBezTo>
                  <a:cubicBezTo>
                    <a:pt x="643" y="1174"/>
                    <a:pt x="630" y="1092"/>
                    <a:pt x="654" y="1020"/>
                  </a:cubicBezTo>
                  <a:cubicBezTo>
                    <a:pt x="672" y="879"/>
                    <a:pt x="656" y="739"/>
                    <a:pt x="684" y="600"/>
                  </a:cubicBezTo>
                  <a:cubicBezTo>
                    <a:pt x="682" y="466"/>
                    <a:pt x="684" y="332"/>
                    <a:pt x="678" y="198"/>
                  </a:cubicBezTo>
                  <a:cubicBezTo>
                    <a:pt x="676" y="158"/>
                    <a:pt x="642" y="96"/>
                    <a:pt x="612" y="72"/>
                  </a:cubicBezTo>
                  <a:cubicBezTo>
                    <a:pt x="595" y="59"/>
                    <a:pt x="560" y="60"/>
                    <a:pt x="540" y="54"/>
                  </a:cubicBezTo>
                  <a:cubicBezTo>
                    <a:pt x="489" y="40"/>
                    <a:pt x="449" y="29"/>
                    <a:pt x="396" y="24"/>
                  </a:cubicBezTo>
                  <a:cubicBezTo>
                    <a:pt x="323" y="0"/>
                    <a:pt x="199" y="30"/>
                    <a:pt x="120" y="36"/>
                  </a:cubicBezTo>
                  <a:cubicBezTo>
                    <a:pt x="84" y="48"/>
                    <a:pt x="77" y="81"/>
                    <a:pt x="66" y="114"/>
                  </a:cubicBezTo>
                  <a:cubicBezTo>
                    <a:pt x="61" y="128"/>
                    <a:pt x="50" y="138"/>
                    <a:pt x="42" y="150"/>
                  </a:cubicBezTo>
                  <a:cubicBezTo>
                    <a:pt x="39" y="155"/>
                    <a:pt x="31" y="189"/>
                    <a:pt x="30" y="192"/>
                  </a:cubicBezTo>
                  <a:cubicBezTo>
                    <a:pt x="6" y="407"/>
                    <a:pt x="0" y="626"/>
                    <a:pt x="36" y="840"/>
                  </a:cubicBezTo>
                  <a:cubicBezTo>
                    <a:pt x="41" y="998"/>
                    <a:pt x="42" y="1031"/>
                    <a:pt x="84" y="1158"/>
                  </a:cubicBezTo>
                  <a:cubicBezTo>
                    <a:pt x="90" y="1176"/>
                    <a:pt x="96" y="1219"/>
                    <a:pt x="114" y="1230"/>
                  </a:cubicBezTo>
                  <a:cubicBezTo>
                    <a:pt x="127" y="1238"/>
                    <a:pt x="170" y="1255"/>
                    <a:pt x="186" y="1260"/>
                  </a:cubicBezTo>
                  <a:cubicBezTo>
                    <a:pt x="254" y="1254"/>
                    <a:pt x="230" y="1254"/>
                    <a:pt x="258" y="1254"/>
                  </a:cubicBez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2" name="Line 10">
              <a:extLst>
                <a:ext uri="{FF2B5EF4-FFF2-40B4-BE49-F238E27FC236}">
                  <a16:creationId xmlns:a16="http://schemas.microsoft.com/office/drawing/2014/main" id="{68E4BB44-C5F1-8047-A0E1-CFAB5303ED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0" y="2971800"/>
              <a:ext cx="571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Line 11">
              <a:extLst>
                <a:ext uri="{FF2B5EF4-FFF2-40B4-BE49-F238E27FC236}">
                  <a16:creationId xmlns:a16="http://schemas.microsoft.com/office/drawing/2014/main" id="{10FFBC64-5B8E-F144-9744-A38D68B9F2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56213" y="2751138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12">
              <a:extLst>
                <a:ext uri="{FF2B5EF4-FFF2-40B4-BE49-F238E27FC236}">
                  <a16:creationId xmlns:a16="http://schemas.microsoft.com/office/drawing/2014/main" id="{C023E716-9EFA-0A40-8D05-71C5617475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5613" y="2979738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Line 13">
              <a:extLst>
                <a:ext uri="{FF2B5EF4-FFF2-40B4-BE49-F238E27FC236}">
                  <a16:creationId xmlns:a16="http://schemas.microsoft.com/office/drawing/2014/main" id="{38469A4E-251B-2D4E-A7DB-8AF2E7EA98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58000" y="27432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9218" name="Object 14">
              <a:extLst>
                <a:ext uri="{FF2B5EF4-FFF2-40B4-BE49-F238E27FC236}">
                  <a16:creationId xmlns:a16="http://schemas.microsoft.com/office/drawing/2014/main" id="{F6933A8C-49B2-FD43-9DF2-D7C1935027E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4388256"/>
                </p:ext>
              </p:extLst>
            </p:nvPr>
          </p:nvGraphicFramePr>
          <p:xfrm>
            <a:off x="4837113" y="3716338"/>
            <a:ext cx="1651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55" name="Equation" r:id="rId4" imgW="3797300" imgH="5270500" progId="Equation.3">
                    <p:embed/>
                  </p:oleObj>
                </mc:Choice>
                <mc:Fallback>
                  <p:oleObj name="Equation" r:id="rId4" imgW="3797300" imgH="5270500" progId="Equation.3">
                    <p:embed/>
                    <p:pic>
                      <p:nvPicPr>
                        <p:cNvPr id="9218" name="Object 14">
                          <a:extLst>
                            <a:ext uri="{FF2B5EF4-FFF2-40B4-BE49-F238E27FC236}">
                              <a16:creationId xmlns:a16="http://schemas.microsoft.com/office/drawing/2014/main" id="{F6933A8C-49B2-FD43-9DF2-D7C1935027E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37113" y="3716338"/>
                          <a:ext cx="165100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36" name="Oval 15">
              <a:extLst>
                <a:ext uri="{FF2B5EF4-FFF2-40B4-BE49-F238E27FC236}">
                  <a16:creationId xmlns:a16="http://schemas.microsoft.com/office/drawing/2014/main" id="{EC32EF0C-CF5F-174B-B76B-DDF68888C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3436938"/>
              <a:ext cx="152400" cy="1524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7" name="Rectangle 16">
              <a:extLst>
                <a:ext uri="{FF2B5EF4-FFF2-40B4-BE49-F238E27FC236}">
                  <a16:creationId xmlns:a16="http://schemas.microsoft.com/office/drawing/2014/main" id="{FBB638D8-C7B8-E24C-833E-46CB3093E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335280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>
                  <a:cs typeface="Arial" panose="020B0604020202020204" pitchFamily="34" charset="0"/>
                </a:rPr>
                <a:t> </a:t>
              </a:r>
              <a:endPara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endParaRPr>
            </a:p>
          </p:txBody>
        </p:sp>
        <p:sp>
          <p:nvSpPr>
            <p:cNvPr id="9238" name="AutoShape 17">
              <a:extLst>
                <a:ext uri="{FF2B5EF4-FFF2-40B4-BE49-F238E27FC236}">
                  <a16:creationId xmlns:a16="http://schemas.microsoft.com/office/drawing/2014/main" id="{704D68E6-22C7-B244-87F6-B2894F6DE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2514600"/>
              <a:ext cx="1447800" cy="152400"/>
            </a:xfrm>
            <a:prstGeom prst="leftArrow">
              <a:avLst>
                <a:gd name="adj1" fmla="val 50000"/>
                <a:gd name="adj2" fmla="val 237500"/>
              </a:avLst>
            </a:prstGeom>
            <a:solidFill>
              <a:srgbClr val="99CC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9" name="AutoShape 18">
              <a:extLst>
                <a:ext uri="{FF2B5EF4-FFF2-40B4-BE49-F238E27FC236}">
                  <a16:creationId xmlns:a16="http://schemas.microsoft.com/office/drawing/2014/main" id="{33F6983B-B0CE-B94B-9F8A-D7531A3B4B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435589">
              <a:off x="3656013" y="2674938"/>
              <a:ext cx="1447800" cy="152400"/>
            </a:xfrm>
            <a:prstGeom prst="leftArrow">
              <a:avLst>
                <a:gd name="adj1" fmla="val 50000"/>
                <a:gd name="adj2" fmla="val 237500"/>
              </a:avLst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40" name="AutoShape 19">
              <a:extLst>
                <a:ext uri="{FF2B5EF4-FFF2-40B4-BE49-F238E27FC236}">
                  <a16:creationId xmlns:a16="http://schemas.microsoft.com/office/drawing/2014/main" id="{0D1863A9-E1F3-704F-A665-986EF3933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2590800"/>
              <a:ext cx="1447800" cy="152400"/>
            </a:xfrm>
            <a:prstGeom prst="leftArrow">
              <a:avLst>
                <a:gd name="adj1" fmla="val 50000"/>
                <a:gd name="adj2" fmla="val 237500"/>
              </a:avLst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41" name="AutoShape 20">
              <a:extLst>
                <a:ext uri="{FF2B5EF4-FFF2-40B4-BE49-F238E27FC236}">
                  <a16:creationId xmlns:a16="http://schemas.microsoft.com/office/drawing/2014/main" id="{699FF65F-09A6-D349-A895-EA8B8181AC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69752">
              <a:off x="6934200" y="2438400"/>
              <a:ext cx="1447800" cy="152400"/>
            </a:xfrm>
            <a:prstGeom prst="leftArrow">
              <a:avLst>
                <a:gd name="adj1" fmla="val 50000"/>
                <a:gd name="adj2" fmla="val 237500"/>
              </a:avLst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42" name="Arc 21">
              <a:extLst>
                <a:ext uri="{FF2B5EF4-FFF2-40B4-BE49-F238E27FC236}">
                  <a16:creationId xmlns:a16="http://schemas.microsoft.com/office/drawing/2014/main" id="{0ECC39C2-DD4B-1C45-B647-87FEA11EBAF6}"/>
                </a:ext>
              </a:extLst>
            </p:cNvPr>
            <p:cNvSpPr>
              <a:spLocks/>
            </p:cNvSpPr>
            <p:nvPr/>
          </p:nvSpPr>
          <p:spPr bwMode="auto">
            <a:xfrm rot="17683967" flipH="1">
              <a:off x="7380288" y="2551113"/>
              <a:ext cx="231775" cy="76200"/>
            </a:xfrm>
            <a:custGeom>
              <a:avLst/>
              <a:gdLst>
                <a:gd name="T0" fmla="*/ 0 w 36240"/>
                <a:gd name="T1" fmla="*/ 2147483647 h 21600"/>
                <a:gd name="T2" fmla="*/ 2147483647 w 36240"/>
                <a:gd name="T3" fmla="*/ 2147483647 h 21600"/>
                <a:gd name="T4" fmla="*/ 2147483647 w 3624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36240"/>
                <a:gd name="T10" fmla="*/ 0 h 21600"/>
                <a:gd name="T11" fmla="*/ 36240 w 362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240" h="21600" fill="none" extrusionOk="0">
                  <a:moveTo>
                    <a:pt x="0" y="6878"/>
                  </a:moveTo>
                  <a:cubicBezTo>
                    <a:pt x="4085" y="2491"/>
                    <a:pt x="9811" y="-1"/>
                    <a:pt x="15806" y="0"/>
                  </a:cubicBezTo>
                  <a:cubicBezTo>
                    <a:pt x="25037" y="0"/>
                    <a:pt x="33248" y="5866"/>
                    <a:pt x="36240" y="14599"/>
                  </a:cubicBezTo>
                </a:path>
                <a:path w="36240" h="21600" stroke="0" extrusionOk="0">
                  <a:moveTo>
                    <a:pt x="0" y="6878"/>
                  </a:moveTo>
                  <a:cubicBezTo>
                    <a:pt x="4085" y="2491"/>
                    <a:pt x="9811" y="-1"/>
                    <a:pt x="15806" y="0"/>
                  </a:cubicBezTo>
                  <a:cubicBezTo>
                    <a:pt x="25037" y="0"/>
                    <a:pt x="33248" y="5866"/>
                    <a:pt x="36240" y="14599"/>
                  </a:cubicBezTo>
                  <a:lnTo>
                    <a:pt x="15806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3" name="Line 22">
              <a:extLst>
                <a:ext uri="{FF2B5EF4-FFF2-40B4-BE49-F238E27FC236}">
                  <a16:creationId xmlns:a16="http://schemas.microsoft.com/office/drawing/2014/main" id="{1639365B-7B18-D340-9925-BE6F461316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00938" y="2439988"/>
              <a:ext cx="76200" cy="762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4" name="Line 23">
              <a:extLst>
                <a:ext uri="{FF2B5EF4-FFF2-40B4-BE49-F238E27FC236}">
                  <a16:creationId xmlns:a16="http://schemas.microsoft.com/office/drawing/2014/main" id="{AFAB1675-F4FD-2849-843A-AE2A774D1B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4025" y="2751139"/>
              <a:ext cx="26988" cy="730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Text Box 24">
              <a:extLst>
                <a:ext uri="{FF2B5EF4-FFF2-40B4-BE49-F238E27FC236}">
                  <a16:creationId xmlns:a16="http://schemas.microsoft.com/office/drawing/2014/main" id="{A71EDEE8-7D48-BD46-A15D-D5BBDA700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1400" y="3733800"/>
              <a:ext cx="6985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>
                  <a:cs typeface="Arial" panose="020B0604020202020204" pitchFamily="34" charset="0"/>
                </a:rPr>
                <a:t>CONV</a:t>
              </a:r>
            </a:p>
          </p:txBody>
        </p:sp>
        <p:sp>
          <p:nvSpPr>
            <p:cNvPr id="9246" name="Text Box 25">
              <a:extLst>
                <a:ext uri="{FF2B5EF4-FFF2-40B4-BE49-F238E27FC236}">
                  <a16:creationId xmlns:a16="http://schemas.microsoft.com/office/drawing/2014/main" id="{BA094F5D-5F9A-6249-983F-6658827B9F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2801" y="512763"/>
              <a:ext cx="341313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latin typeface="Times New Roman" panose="02020603050405020304" pitchFamily="18" charset="0"/>
                  <a:cs typeface="Arial" panose="020B0604020202020204" pitchFamily="34" charset="0"/>
                </a:rPr>
                <a:t>z</a:t>
              </a:r>
            </a:p>
          </p:txBody>
        </p:sp>
        <p:graphicFrame>
          <p:nvGraphicFramePr>
            <p:cNvPr id="9219" name="Object 26">
              <a:extLst>
                <a:ext uri="{FF2B5EF4-FFF2-40B4-BE49-F238E27FC236}">
                  <a16:creationId xmlns:a16="http://schemas.microsoft.com/office/drawing/2014/main" id="{AD818CCA-CBDC-514D-A0CA-E28DCA61B1F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8246491"/>
                </p:ext>
              </p:extLst>
            </p:nvPr>
          </p:nvGraphicFramePr>
          <p:xfrm>
            <a:off x="4478339" y="2133601"/>
            <a:ext cx="212725" cy="296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56" name="Equation" r:id="rId6" imgW="4394200" imgH="5562600" progId="Equation.3">
                    <p:embed/>
                  </p:oleObj>
                </mc:Choice>
                <mc:Fallback>
                  <p:oleObj name="Equation" r:id="rId6" imgW="4394200" imgH="5562600" progId="Equation.3">
                    <p:embed/>
                    <p:pic>
                      <p:nvPicPr>
                        <p:cNvPr id="9219" name="Object 26">
                          <a:extLst>
                            <a:ext uri="{FF2B5EF4-FFF2-40B4-BE49-F238E27FC236}">
                              <a16:creationId xmlns:a16="http://schemas.microsoft.com/office/drawing/2014/main" id="{AD818CCA-CBDC-514D-A0CA-E28DCA61B1F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8339" y="2133601"/>
                          <a:ext cx="212725" cy="296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0" name="Object 27">
              <a:extLst>
                <a:ext uri="{FF2B5EF4-FFF2-40B4-BE49-F238E27FC236}">
                  <a16:creationId xmlns:a16="http://schemas.microsoft.com/office/drawing/2014/main" id="{34DAE021-EED1-6244-97CB-24947B22006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01903158"/>
                </p:ext>
              </p:extLst>
            </p:nvPr>
          </p:nvGraphicFramePr>
          <p:xfrm>
            <a:off x="4265613" y="1150938"/>
            <a:ext cx="215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57" name="Equation" r:id="rId8" imgW="4978400" imgH="7315200" progId="Equation.3">
                    <p:embed/>
                  </p:oleObj>
                </mc:Choice>
                <mc:Fallback>
                  <p:oleObj name="Equation" r:id="rId8" imgW="4978400" imgH="7315200" progId="Equation.3">
                    <p:embed/>
                    <p:pic>
                      <p:nvPicPr>
                        <p:cNvPr id="9220" name="Object 27">
                          <a:extLst>
                            <a:ext uri="{FF2B5EF4-FFF2-40B4-BE49-F238E27FC236}">
                              <a16:creationId xmlns:a16="http://schemas.microsoft.com/office/drawing/2014/main" id="{34DAE021-EED1-6244-97CB-24947B22006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65613" y="1150938"/>
                          <a:ext cx="215900" cy="317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47" name="Oval 28">
              <a:extLst>
                <a:ext uri="{FF2B5EF4-FFF2-40B4-BE49-F238E27FC236}">
                  <a16:creationId xmlns:a16="http://schemas.microsoft.com/office/drawing/2014/main" id="{9E6DA882-4062-3F46-BE2B-91CCF6400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0413" y="1608138"/>
              <a:ext cx="152400" cy="1524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48" name="Line 29">
              <a:extLst>
                <a:ext uri="{FF2B5EF4-FFF2-40B4-BE49-F238E27FC236}">
                  <a16:creationId xmlns:a16="http://schemas.microsoft.com/office/drawing/2014/main" id="{EFCB6AF5-675D-5B46-8128-2956A52A08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38800" y="3657600"/>
              <a:ext cx="358140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9" name="Line 30">
              <a:extLst>
                <a:ext uri="{FF2B5EF4-FFF2-40B4-BE49-F238E27FC236}">
                  <a16:creationId xmlns:a16="http://schemas.microsoft.com/office/drawing/2014/main" id="{203B748E-3E19-D74A-92B6-EDF4CDD35F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86800" y="3657600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0" name="Text Box 31">
              <a:extLst>
                <a:ext uri="{FF2B5EF4-FFF2-40B4-BE49-F238E27FC236}">
                  <a16:creationId xmlns:a16="http://schemas.microsoft.com/office/drawing/2014/main" id="{8D713047-E08D-8B4D-98B2-4AC60977DB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6800" y="3733800"/>
              <a:ext cx="56673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>
                  <a:cs typeface="Arial" panose="020B0604020202020204" pitchFamily="34" charset="0"/>
                </a:rPr>
                <a:t>PBL</a:t>
              </a:r>
            </a:p>
          </p:txBody>
        </p:sp>
        <p:sp>
          <p:nvSpPr>
            <p:cNvPr id="9251" name="AutoShape 32" descr="Narrow vertical">
              <a:extLst>
                <a:ext uri="{FF2B5EF4-FFF2-40B4-BE49-F238E27FC236}">
                  <a16:creationId xmlns:a16="http://schemas.microsoft.com/office/drawing/2014/main" id="{1AF7A244-90D8-4D4E-B931-7360D8B6F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9050" y="3505200"/>
              <a:ext cx="228600" cy="228600"/>
            </a:xfrm>
            <a:prstGeom prst="upArrow">
              <a:avLst>
                <a:gd name="adj1" fmla="val 50000"/>
                <a:gd name="adj2" fmla="val 25000"/>
              </a:avLst>
            </a:prstGeom>
            <a:blipFill dpi="0" rotWithShape="0">
              <a:blip r:embed="rId10"/>
              <a:srcRect/>
              <a:tile tx="0" ty="0" sx="100000" sy="100000" flip="none" algn="tl"/>
            </a:blipFill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52" name="Arc 33">
              <a:extLst>
                <a:ext uri="{FF2B5EF4-FFF2-40B4-BE49-F238E27FC236}">
                  <a16:creationId xmlns:a16="http://schemas.microsoft.com/office/drawing/2014/main" id="{3E2619F4-EE61-CB43-9E07-4D83803A2C06}"/>
                </a:ext>
              </a:extLst>
            </p:cNvPr>
            <p:cNvSpPr>
              <a:spLocks/>
            </p:cNvSpPr>
            <p:nvPr/>
          </p:nvSpPr>
          <p:spPr bwMode="auto">
            <a:xfrm rot="20136096" flipH="1">
              <a:off x="4200525" y="2473326"/>
              <a:ext cx="533400" cy="207963"/>
            </a:xfrm>
            <a:custGeom>
              <a:avLst/>
              <a:gdLst>
                <a:gd name="T0" fmla="*/ 2147483647 w 21600"/>
                <a:gd name="T1" fmla="*/ 0 h 12139"/>
                <a:gd name="T2" fmla="*/ 2147483647 w 21600"/>
                <a:gd name="T3" fmla="*/ 2147483647 h 12139"/>
                <a:gd name="T4" fmla="*/ 0 w 21600"/>
                <a:gd name="T5" fmla="*/ 2147483647 h 1213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2139"/>
                <a:gd name="T11" fmla="*/ 21600 w 21600"/>
                <a:gd name="T12" fmla="*/ 12139 h 121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2139" fill="none" extrusionOk="0">
                  <a:moveTo>
                    <a:pt x="17866" y="-1"/>
                  </a:moveTo>
                  <a:cubicBezTo>
                    <a:pt x="20299" y="3580"/>
                    <a:pt x="21600" y="7809"/>
                    <a:pt x="21600" y="12139"/>
                  </a:cubicBezTo>
                </a:path>
                <a:path w="21600" h="12139" stroke="0" extrusionOk="0">
                  <a:moveTo>
                    <a:pt x="17866" y="-1"/>
                  </a:moveTo>
                  <a:cubicBezTo>
                    <a:pt x="20299" y="3580"/>
                    <a:pt x="21600" y="7809"/>
                    <a:pt x="21600" y="12139"/>
                  </a:cubicBezTo>
                  <a:lnTo>
                    <a:pt x="0" y="12139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3" name="Rectangle 34">
              <a:extLst>
                <a:ext uri="{FF2B5EF4-FFF2-40B4-BE49-F238E27FC236}">
                  <a16:creationId xmlns:a16="http://schemas.microsoft.com/office/drawing/2014/main" id="{0D2C1455-308C-1040-A3E1-AFDB7FB77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1981200"/>
              <a:ext cx="533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aphicFrame>
          <p:nvGraphicFramePr>
            <p:cNvPr id="9221" name="Object 35">
              <a:extLst>
                <a:ext uri="{FF2B5EF4-FFF2-40B4-BE49-F238E27FC236}">
                  <a16:creationId xmlns:a16="http://schemas.microsoft.com/office/drawing/2014/main" id="{3BD5112D-07A7-744C-9708-ADD534342F2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22087243"/>
                </p:ext>
              </p:extLst>
            </p:nvPr>
          </p:nvGraphicFramePr>
          <p:xfrm>
            <a:off x="7467600" y="1989139"/>
            <a:ext cx="533400" cy="268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58" name="Equation" r:id="rId11" imgW="9944100" imgH="4978400" progId="Equation.3">
                    <p:embed/>
                  </p:oleObj>
                </mc:Choice>
                <mc:Fallback>
                  <p:oleObj name="Equation" r:id="rId11" imgW="9944100" imgH="4978400" progId="Equation.3">
                    <p:embed/>
                    <p:pic>
                      <p:nvPicPr>
                        <p:cNvPr id="9221" name="Object 35">
                          <a:extLst>
                            <a:ext uri="{FF2B5EF4-FFF2-40B4-BE49-F238E27FC236}">
                              <a16:creationId xmlns:a16="http://schemas.microsoft.com/office/drawing/2014/main" id="{3BD5112D-07A7-744C-9708-ADD534342F2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67600" y="1989139"/>
                          <a:ext cx="533400" cy="268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54" name="Line 36">
              <a:extLst>
                <a:ext uri="{FF2B5EF4-FFF2-40B4-BE49-F238E27FC236}">
                  <a16:creationId xmlns:a16="http://schemas.microsoft.com/office/drawing/2014/main" id="{B1848D4C-522A-E94A-9308-64E5950202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10600" y="2971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5" name="Text Box 37">
              <a:extLst>
                <a:ext uri="{FF2B5EF4-FFF2-40B4-BE49-F238E27FC236}">
                  <a16:creationId xmlns:a16="http://schemas.microsoft.com/office/drawing/2014/main" id="{0057046E-59C8-4543-AA3C-14FCE7655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1200" y="3733801"/>
              <a:ext cx="8445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800">
                  <a:cs typeface="Arial" panose="020B0604020202020204" pitchFamily="34" charset="0"/>
                </a:rPr>
                <a:t>CONV</a:t>
              </a:r>
            </a:p>
          </p:txBody>
        </p:sp>
        <p:sp>
          <p:nvSpPr>
            <p:cNvPr id="9256" name="Freeform 38" descr="Stationery">
              <a:extLst>
                <a:ext uri="{FF2B5EF4-FFF2-40B4-BE49-F238E27FC236}">
                  <a16:creationId xmlns:a16="http://schemas.microsoft.com/office/drawing/2014/main" id="{7E0B9213-C5C6-F845-8FFE-C16867C76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3725" y="1524000"/>
              <a:ext cx="1422400" cy="2120900"/>
            </a:xfrm>
            <a:custGeom>
              <a:avLst/>
              <a:gdLst>
                <a:gd name="T0" fmla="*/ 2147483647 w 896"/>
                <a:gd name="T1" fmla="*/ 2147483647 h 1336"/>
                <a:gd name="T2" fmla="*/ 2147483647 w 896"/>
                <a:gd name="T3" fmla="*/ 2147483647 h 1336"/>
                <a:gd name="T4" fmla="*/ 2147483647 w 896"/>
                <a:gd name="T5" fmla="*/ 2147483647 h 1336"/>
                <a:gd name="T6" fmla="*/ 2147483647 w 896"/>
                <a:gd name="T7" fmla="*/ 2147483647 h 1336"/>
                <a:gd name="T8" fmla="*/ 2147483647 w 896"/>
                <a:gd name="T9" fmla="*/ 2147483647 h 1336"/>
                <a:gd name="T10" fmla="*/ 2147483647 w 896"/>
                <a:gd name="T11" fmla="*/ 2147483647 h 1336"/>
                <a:gd name="T12" fmla="*/ 2147483647 w 896"/>
                <a:gd name="T13" fmla="*/ 2147483647 h 1336"/>
                <a:gd name="T14" fmla="*/ 2147483647 w 896"/>
                <a:gd name="T15" fmla="*/ 2147483647 h 1336"/>
                <a:gd name="T16" fmla="*/ 2147483647 w 896"/>
                <a:gd name="T17" fmla="*/ 2147483647 h 1336"/>
                <a:gd name="T18" fmla="*/ 2147483647 w 896"/>
                <a:gd name="T19" fmla="*/ 2147483647 h 1336"/>
                <a:gd name="T20" fmla="*/ 2147483647 w 896"/>
                <a:gd name="T21" fmla="*/ 2147483647 h 1336"/>
                <a:gd name="T22" fmla="*/ 2147483647 w 896"/>
                <a:gd name="T23" fmla="*/ 2147483647 h 1336"/>
                <a:gd name="T24" fmla="*/ 2147483647 w 896"/>
                <a:gd name="T25" fmla="*/ 2147483647 h 1336"/>
                <a:gd name="T26" fmla="*/ 2147483647 w 896"/>
                <a:gd name="T27" fmla="*/ 2147483647 h 1336"/>
                <a:gd name="T28" fmla="*/ 2147483647 w 896"/>
                <a:gd name="T29" fmla="*/ 2147483647 h 1336"/>
                <a:gd name="T30" fmla="*/ 2147483647 w 896"/>
                <a:gd name="T31" fmla="*/ 2147483647 h 1336"/>
                <a:gd name="T32" fmla="*/ 2147483647 w 896"/>
                <a:gd name="T33" fmla="*/ 2147483647 h 1336"/>
                <a:gd name="T34" fmla="*/ 2147483647 w 896"/>
                <a:gd name="T35" fmla="*/ 2147483647 h 1336"/>
                <a:gd name="T36" fmla="*/ 2147483647 w 896"/>
                <a:gd name="T37" fmla="*/ 2147483647 h 1336"/>
                <a:gd name="T38" fmla="*/ 2147483647 w 896"/>
                <a:gd name="T39" fmla="*/ 2147483647 h 1336"/>
                <a:gd name="T40" fmla="*/ 2147483647 w 896"/>
                <a:gd name="T41" fmla="*/ 2147483647 h 1336"/>
                <a:gd name="T42" fmla="*/ 2147483647 w 896"/>
                <a:gd name="T43" fmla="*/ 2147483647 h 13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96"/>
                <a:gd name="T67" fmla="*/ 0 h 1336"/>
                <a:gd name="T68" fmla="*/ 896 w 896"/>
                <a:gd name="T69" fmla="*/ 1336 h 13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96" h="1336">
                  <a:moveTo>
                    <a:pt x="360" y="1320"/>
                  </a:moveTo>
                  <a:cubicBezTo>
                    <a:pt x="416" y="1320"/>
                    <a:pt x="472" y="1320"/>
                    <a:pt x="504" y="1320"/>
                  </a:cubicBezTo>
                  <a:cubicBezTo>
                    <a:pt x="536" y="1320"/>
                    <a:pt x="544" y="1336"/>
                    <a:pt x="552" y="1320"/>
                  </a:cubicBezTo>
                  <a:cubicBezTo>
                    <a:pt x="560" y="1304"/>
                    <a:pt x="560" y="1264"/>
                    <a:pt x="552" y="1224"/>
                  </a:cubicBezTo>
                  <a:cubicBezTo>
                    <a:pt x="544" y="1184"/>
                    <a:pt x="512" y="1120"/>
                    <a:pt x="504" y="1080"/>
                  </a:cubicBezTo>
                  <a:cubicBezTo>
                    <a:pt x="496" y="1040"/>
                    <a:pt x="488" y="1024"/>
                    <a:pt x="504" y="984"/>
                  </a:cubicBezTo>
                  <a:cubicBezTo>
                    <a:pt x="520" y="944"/>
                    <a:pt x="600" y="888"/>
                    <a:pt x="600" y="840"/>
                  </a:cubicBezTo>
                  <a:cubicBezTo>
                    <a:pt x="600" y="792"/>
                    <a:pt x="504" y="736"/>
                    <a:pt x="504" y="696"/>
                  </a:cubicBezTo>
                  <a:cubicBezTo>
                    <a:pt x="504" y="656"/>
                    <a:pt x="584" y="656"/>
                    <a:pt x="600" y="600"/>
                  </a:cubicBezTo>
                  <a:cubicBezTo>
                    <a:pt x="616" y="544"/>
                    <a:pt x="552" y="432"/>
                    <a:pt x="600" y="360"/>
                  </a:cubicBezTo>
                  <a:cubicBezTo>
                    <a:pt x="648" y="288"/>
                    <a:pt x="880" y="224"/>
                    <a:pt x="888" y="168"/>
                  </a:cubicBezTo>
                  <a:cubicBezTo>
                    <a:pt x="896" y="112"/>
                    <a:pt x="728" y="48"/>
                    <a:pt x="648" y="24"/>
                  </a:cubicBezTo>
                  <a:cubicBezTo>
                    <a:pt x="568" y="0"/>
                    <a:pt x="464" y="16"/>
                    <a:pt x="408" y="24"/>
                  </a:cubicBezTo>
                  <a:cubicBezTo>
                    <a:pt x="352" y="32"/>
                    <a:pt x="352" y="64"/>
                    <a:pt x="312" y="72"/>
                  </a:cubicBezTo>
                  <a:cubicBezTo>
                    <a:pt x="272" y="80"/>
                    <a:pt x="216" y="56"/>
                    <a:pt x="168" y="72"/>
                  </a:cubicBezTo>
                  <a:cubicBezTo>
                    <a:pt x="120" y="88"/>
                    <a:pt x="48" y="112"/>
                    <a:pt x="24" y="168"/>
                  </a:cubicBezTo>
                  <a:cubicBezTo>
                    <a:pt x="0" y="224"/>
                    <a:pt x="8" y="304"/>
                    <a:pt x="24" y="408"/>
                  </a:cubicBezTo>
                  <a:cubicBezTo>
                    <a:pt x="40" y="512"/>
                    <a:pt x="104" y="696"/>
                    <a:pt x="120" y="792"/>
                  </a:cubicBezTo>
                  <a:cubicBezTo>
                    <a:pt x="136" y="888"/>
                    <a:pt x="128" y="912"/>
                    <a:pt x="120" y="984"/>
                  </a:cubicBezTo>
                  <a:cubicBezTo>
                    <a:pt x="112" y="1056"/>
                    <a:pt x="72" y="1168"/>
                    <a:pt x="72" y="1224"/>
                  </a:cubicBezTo>
                  <a:cubicBezTo>
                    <a:pt x="72" y="1280"/>
                    <a:pt x="80" y="1304"/>
                    <a:pt x="120" y="1320"/>
                  </a:cubicBezTo>
                  <a:cubicBezTo>
                    <a:pt x="160" y="1336"/>
                    <a:pt x="280" y="1320"/>
                    <a:pt x="312" y="1320"/>
                  </a:cubicBezTo>
                </a:path>
              </a:pathLst>
            </a:custGeom>
            <a:blipFill dpi="0" rotWithShape="0">
              <a:blip r:embed="rId1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7" name="AutoShape 39" descr="Narrow vertical">
              <a:extLst>
                <a:ext uri="{FF2B5EF4-FFF2-40B4-BE49-F238E27FC236}">
                  <a16:creationId xmlns:a16="http://schemas.microsoft.com/office/drawing/2014/main" id="{267E4560-EEA8-B643-AE4A-FAFE6937C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800" y="3505200"/>
              <a:ext cx="323850" cy="228600"/>
            </a:xfrm>
            <a:prstGeom prst="upArrow">
              <a:avLst>
                <a:gd name="adj1" fmla="val 50000"/>
                <a:gd name="adj2" fmla="val 25000"/>
              </a:avLst>
            </a:prstGeom>
            <a:blipFill dpi="0" rotWithShape="0">
              <a:blip r:embed="rId10"/>
              <a:srcRect/>
              <a:tile tx="0" ty="0" sx="100000" sy="100000" flip="none" algn="tl"/>
            </a:blipFill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58" name="Line 40">
              <a:extLst>
                <a:ext uri="{FF2B5EF4-FFF2-40B4-BE49-F238E27FC236}">
                  <a16:creationId xmlns:a16="http://schemas.microsoft.com/office/drawing/2014/main" id="{67D792D0-F2E9-6545-B2A9-DE8FFE3F2D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72200" y="2590801"/>
              <a:ext cx="0" cy="4238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9" name="Rectangle 41">
              <a:extLst>
                <a:ext uri="{FF2B5EF4-FFF2-40B4-BE49-F238E27FC236}">
                  <a16:creationId xmlns:a16="http://schemas.microsoft.com/office/drawing/2014/main" id="{F367CCAA-47F5-CB4C-AAB8-D97C6DB43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800" y="2286000"/>
              <a:ext cx="304800" cy="1920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aphicFrame>
          <p:nvGraphicFramePr>
            <p:cNvPr id="9222" name="Object 42">
              <a:extLst>
                <a:ext uri="{FF2B5EF4-FFF2-40B4-BE49-F238E27FC236}">
                  <a16:creationId xmlns:a16="http://schemas.microsoft.com/office/drawing/2014/main" id="{3E5EDD26-599A-1D48-8EB9-437615DE528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7333040"/>
                </p:ext>
              </p:extLst>
            </p:nvPr>
          </p:nvGraphicFramePr>
          <p:xfrm>
            <a:off x="6096001" y="2286001"/>
            <a:ext cx="168275" cy="168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59" name="Equation" r:id="rId14" imgW="4102100" imgH="4102100" progId="Equation.3">
                    <p:embed/>
                  </p:oleObj>
                </mc:Choice>
                <mc:Fallback>
                  <p:oleObj name="Equation" r:id="rId14" imgW="4102100" imgH="4102100" progId="Equation.3">
                    <p:embed/>
                    <p:pic>
                      <p:nvPicPr>
                        <p:cNvPr id="9222" name="Object 42">
                          <a:extLst>
                            <a:ext uri="{FF2B5EF4-FFF2-40B4-BE49-F238E27FC236}">
                              <a16:creationId xmlns:a16="http://schemas.microsoft.com/office/drawing/2014/main" id="{3E5EDD26-599A-1D48-8EB9-437615DE528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1" y="2286001"/>
                          <a:ext cx="168275" cy="168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60" name="Line 43">
              <a:extLst>
                <a:ext uri="{FF2B5EF4-FFF2-40B4-BE49-F238E27FC236}">
                  <a16:creationId xmlns:a16="http://schemas.microsoft.com/office/drawing/2014/main" id="{FBB1B889-9DC9-4A43-924D-A7351457BA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84900" y="1828800"/>
              <a:ext cx="0" cy="381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2" name="Text Box 45">
              <a:extLst>
                <a:ext uri="{FF2B5EF4-FFF2-40B4-BE49-F238E27FC236}">
                  <a16:creationId xmlns:a16="http://schemas.microsoft.com/office/drawing/2014/main" id="{9BC8EE84-CF2E-1D4D-823A-83348F369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601" y="457201"/>
              <a:ext cx="512127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sp>
        <p:nvSpPr>
          <p:cNvPr id="9263" name="TextBox 46">
            <a:extLst>
              <a:ext uri="{FF2B5EF4-FFF2-40B4-BE49-F238E27FC236}">
                <a16:creationId xmlns:a16="http://schemas.microsoft.com/office/drawing/2014/main" id="{C6F10087-5FAE-9D44-857F-5A4E7B1CB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067" y="409838"/>
            <a:ext cx="845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0000"/>
                </a:solidFill>
              </a:rPr>
              <a:t>How easterly vertical shear pulls the RW Northward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5D2D66-5528-B147-9B18-8B26F8B34EB5}"/>
              </a:ext>
            </a:extLst>
          </p:cNvPr>
          <p:cNvGrpSpPr/>
          <p:nvPr/>
        </p:nvGrpSpPr>
        <p:grpSpPr>
          <a:xfrm>
            <a:off x="7035505" y="1304474"/>
            <a:ext cx="3886200" cy="1574271"/>
            <a:chOff x="7514872" y="1024749"/>
            <a:chExt cx="3886200" cy="1574271"/>
          </a:xfrm>
        </p:grpSpPr>
        <p:graphicFrame>
          <p:nvGraphicFramePr>
            <p:cNvPr id="9223" name="Object 46">
              <a:extLst>
                <a:ext uri="{FF2B5EF4-FFF2-40B4-BE49-F238E27FC236}">
                  <a16:creationId xmlns:a16="http://schemas.microsoft.com/office/drawing/2014/main" id="{32954828-E877-4A40-805F-7E6DD5BF6B0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542583"/>
                </p:ext>
              </p:extLst>
            </p:nvPr>
          </p:nvGraphicFramePr>
          <p:xfrm>
            <a:off x="7807325" y="1392060"/>
            <a:ext cx="2895600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60" name="Equation" r:id="rId16" imgW="33058100" imgH="10528300" progId="Equation.3">
                    <p:embed/>
                  </p:oleObj>
                </mc:Choice>
                <mc:Fallback>
                  <p:oleObj name="Equation" r:id="rId16" imgW="33058100" imgH="10528300" progId="Equation.3">
                    <p:embed/>
                    <p:pic>
                      <p:nvPicPr>
                        <p:cNvPr id="9223" name="Object 46">
                          <a:extLst>
                            <a:ext uri="{FF2B5EF4-FFF2-40B4-BE49-F238E27FC236}">
                              <a16:creationId xmlns:a16="http://schemas.microsoft.com/office/drawing/2014/main" id="{32954828-E877-4A40-805F-7E6DD5BF6B0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07325" y="1392060"/>
                          <a:ext cx="2895600" cy="762000"/>
                        </a:xfrm>
                        <a:prstGeom prst="rect">
                          <a:avLst/>
                        </a:prstGeom>
                        <a:solidFill>
                          <a:srgbClr val="00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F36510F-FEAA-1746-83B2-94AE8260B9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4872" y="1024749"/>
              <a:ext cx="3886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</a:rPr>
                <a:t>Generation of Barotropic Vorticity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E402941-664D-124F-B240-EB21C707A06A}"/>
                </a:ext>
              </a:extLst>
            </p:cNvPr>
            <p:cNvSpPr txBox="1"/>
            <p:nvPr/>
          </p:nvSpPr>
          <p:spPr>
            <a:xfrm>
              <a:off x="9408219" y="2229688"/>
              <a:ext cx="199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Wang and </a:t>
              </a:r>
              <a:r>
                <a:rPr lang="en-US" dirty="0" err="1"/>
                <a:t>Xie</a:t>
              </a:r>
              <a:r>
                <a:rPr lang="en-US" dirty="0"/>
                <a:t> 1996</a:t>
              </a:r>
            </a:p>
          </p:txBody>
        </p: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6196E-4366-424D-9A45-500BAE41B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2185" y="2086707"/>
            <a:ext cx="8020756" cy="3645877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I. Distinct features</a:t>
            </a:r>
            <a:br>
              <a:rPr lang="en-US" sz="3600" dirty="0"/>
            </a:br>
            <a:r>
              <a:rPr lang="en-US" sz="3600" dirty="0"/>
              <a:t>2. Essential Dynamics</a:t>
            </a:r>
            <a:br>
              <a:rPr lang="en-US" sz="3600" dirty="0"/>
            </a:br>
            <a:r>
              <a:rPr lang="en-US" sz="3600" dirty="0"/>
              <a:t>3. Monitoring and Predictability</a:t>
            </a:r>
            <a:br>
              <a:rPr lang="en-US" sz="3600" dirty="0"/>
            </a:br>
            <a:r>
              <a:rPr lang="en-US" sz="3600" dirty="0"/>
              <a:t>4. Teleconnection and impacts </a:t>
            </a:r>
            <a:br>
              <a:rPr lang="en-US" sz="3600" dirty="0"/>
            </a:br>
            <a:r>
              <a:rPr lang="en-US" sz="3600" dirty="0"/>
              <a:t>5. 30-60 day BSISO diversity</a:t>
            </a:r>
            <a:br>
              <a:rPr lang="en-US" sz="3600" dirty="0"/>
            </a:br>
            <a:br>
              <a:rPr lang="en-US" dirty="0"/>
            </a:br>
            <a:endParaRPr sz="3200" dirty="0"/>
          </a:p>
        </p:txBody>
      </p:sp>
      <p:sp>
        <p:nvSpPr>
          <p:cNvPr id="57347" name="TextBox 2">
            <a:extLst>
              <a:ext uri="{FF2B5EF4-FFF2-40B4-BE49-F238E27FC236}">
                <a16:creationId xmlns:a16="http://schemas.microsoft.com/office/drawing/2014/main" id="{B632250B-A56E-4D46-8E74-BC9FF3C58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914401"/>
            <a:ext cx="2185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78871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ISO">
            <a:extLst>
              <a:ext uri="{FF2B5EF4-FFF2-40B4-BE49-F238E27FC236}">
                <a16:creationId xmlns:a16="http://schemas.microsoft.com/office/drawing/2014/main" id="{2DA119D5-49CA-3B4A-B86A-EFE0681E60F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6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3" descr="iso5">
            <a:extLst>
              <a:ext uri="{FF2B5EF4-FFF2-40B4-BE49-F238E27FC236}">
                <a16:creationId xmlns:a16="http://schemas.microsoft.com/office/drawing/2014/main" id="{85376F64-4A27-204E-81D3-D7F675E8B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5562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4" descr="cmap">
            <a:extLst>
              <a:ext uri="{FF2B5EF4-FFF2-40B4-BE49-F238E27FC236}">
                <a16:creationId xmlns:a16="http://schemas.microsoft.com/office/drawing/2014/main" id="{BD113919-85E7-2E47-980A-A28A32954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480060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Text Box 5">
            <a:extLst>
              <a:ext uri="{FF2B5EF4-FFF2-40B4-BE49-F238E27FC236}">
                <a16:creationId xmlns:a16="http://schemas.microsoft.com/office/drawing/2014/main" id="{203A70FC-4D97-8249-9A08-9E16FA4BE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26" y="1031875"/>
            <a:ext cx="1717201" cy="369332"/>
          </a:xfrm>
          <a:prstGeom prst="rect">
            <a:avLst/>
          </a:prstGeom>
          <a:noFill/>
          <a:ln w="9528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CMAP Rainfall</a:t>
            </a:r>
          </a:p>
        </p:txBody>
      </p:sp>
      <p:sp>
        <p:nvSpPr>
          <p:cNvPr id="121862" name="Line 6">
            <a:extLst>
              <a:ext uri="{FF2B5EF4-FFF2-40B4-BE49-F238E27FC236}">
                <a16:creationId xmlns:a16="http://schemas.microsoft.com/office/drawing/2014/main" id="{D06F1472-0A21-C348-B9E9-790FB80D3B81}"/>
              </a:ext>
            </a:extLst>
          </p:cNvPr>
          <p:cNvSpPr>
            <a:spLocks/>
          </p:cNvSpPr>
          <p:nvPr/>
        </p:nvSpPr>
        <p:spPr bwMode="auto">
          <a:xfrm flipH="1">
            <a:off x="6705600" y="1295400"/>
            <a:ext cx="914400" cy="0"/>
          </a:xfrm>
          <a:custGeom>
            <a:avLst/>
            <a:gdLst>
              <a:gd name="T0" fmla="*/ 457200 w 914400"/>
              <a:gd name="T1" fmla="*/ 914400 w 914400"/>
              <a:gd name="T2" fmla="*/ 457200 w 914400"/>
              <a:gd name="T3" fmla="*/ 0 w 914400"/>
              <a:gd name="T4" fmla="*/ 0 w 914400"/>
              <a:gd name="T5" fmla="*/ 914400 w 914400"/>
              <a:gd name="T6" fmla="*/ 17694720 60000 65536"/>
              <a:gd name="T7" fmla="*/ 0 60000 65536"/>
              <a:gd name="T8" fmla="*/ 5898240 60000 65536"/>
              <a:gd name="T9" fmla="*/ 11796480 60000 65536"/>
              <a:gd name="T10" fmla="*/ 5898240 60000 65536"/>
              <a:gd name="T11" fmla="*/ 17694720 60000 65536"/>
              <a:gd name="T12" fmla="*/ 0 w 914400"/>
              <a:gd name="T13" fmla="*/ 914400 w 914400"/>
            </a:gdLst>
            <a:ahLst/>
            <a:cxnLst>
              <a:cxn ang="T6">
                <a:pos x="T0" y="0"/>
              </a:cxn>
              <a:cxn ang="T7">
                <a:pos x="T1" y="0"/>
              </a:cxn>
              <a:cxn ang="T8">
                <a:pos x="T2" y="0"/>
              </a:cxn>
              <a:cxn ang="T9">
                <a:pos x="T3" y="0"/>
              </a:cxn>
              <a:cxn ang="T10">
                <a:pos x="T4" y="0"/>
              </a:cxn>
              <a:cxn ang="T11">
                <a:pos x="T5" y="0"/>
              </a:cxn>
            </a:cxnLst>
            <a:rect l="T12" t="0" r="T13" b="0"/>
            <a:pathLst>
              <a:path w="914400">
                <a:moveTo>
                  <a:pt x="0" y="0"/>
                </a:moveTo>
                <a:lnTo>
                  <a:pt x="914400" y="1"/>
                </a:lnTo>
              </a:path>
            </a:pathLst>
          </a:custGeom>
          <a:noFill/>
          <a:ln w="76196">
            <a:solidFill>
              <a:srgbClr val="009999"/>
            </a:solidFill>
            <a:prstDash val="solid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863" name="Text Box 7">
            <a:extLst>
              <a:ext uri="{FF2B5EF4-FFF2-40B4-BE49-F238E27FC236}">
                <a16:creationId xmlns:a16="http://schemas.microsoft.com/office/drawing/2014/main" id="{5E4DC2A2-C760-1741-ACB6-089B472CF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26" y="2936875"/>
            <a:ext cx="1018227" cy="369332"/>
          </a:xfrm>
          <a:prstGeom prst="rect">
            <a:avLst/>
          </a:prstGeom>
          <a:noFill/>
          <a:ln w="9528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Coupled</a:t>
            </a:r>
          </a:p>
        </p:txBody>
      </p:sp>
      <p:sp>
        <p:nvSpPr>
          <p:cNvPr id="121864" name="Line 8">
            <a:extLst>
              <a:ext uri="{FF2B5EF4-FFF2-40B4-BE49-F238E27FC236}">
                <a16:creationId xmlns:a16="http://schemas.microsoft.com/office/drawing/2014/main" id="{B685106C-93C0-2043-B756-62232333060D}"/>
              </a:ext>
            </a:extLst>
          </p:cNvPr>
          <p:cNvSpPr>
            <a:spLocks/>
          </p:cNvSpPr>
          <p:nvPr/>
        </p:nvSpPr>
        <p:spPr bwMode="auto">
          <a:xfrm>
            <a:off x="3886200" y="3200400"/>
            <a:ext cx="1219200" cy="0"/>
          </a:xfrm>
          <a:custGeom>
            <a:avLst/>
            <a:gdLst>
              <a:gd name="T0" fmla="*/ 609626 w 1219196"/>
              <a:gd name="T1" fmla="*/ 1219252 w 1219196"/>
              <a:gd name="T2" fmla="*/ 609626 w 1219196"/>
              <a:gd name="T3" fmla="*/ 0 w 1219196"/>
              <a:gd name="T4" fmla="*/ 0 w 1219196"/>
              <a:gd name="T5" fmla="*/ 1219252 w 1219196"/>
              <a:gd name="T6" fmla="*/ 17694720 60000 65536"/>
              <a:gd name="T7" fmla="*/ 0 60000 65536"/>
              <a:gd name="T8" fmla="*/ 5898240 60000 65536"/>
              <a:gd name="T9" fmla="*/ 11796480 60000 65536"/>
              <a:gd name="T10" fmla="*/ 5898240 60000 65536"/>
              <a:gd name="T11" fmla="*/ 17694720 60000 65536"/>
              <a:gd name="T12" fmla="*/ 0 w 1219196"/>
              <a:gd name="T13" fmla="*/ 1219196 w 1219196"/>
            </a:gdLst>
            <a:ahLst/>
            <a:cxnLst>
              <a:cxn ang="T6">
                <a:pos x="T0" y="0"/>
              </a:cxn>
              <a:cxn ang="T7">
                <a:pos x="T1" y="0"/>
              </a:cxn>
              <a:cxn ang="T8">
                <a:pos x="T2" y="0"/>
              </a:cxn>
              <a:cxn ang="T9">
                <a:pos x="T3" y="0"/>
              </a:cxn>
              <a:cxn ang="T10">
                <a:pos x="T4" y="0"/>
              </a:cxn>
              <a:cxn ang="T11">
                <a:pos x="T5" y="0"/>
              </a:cxn>
            </a:cxnLst>
            <a:rect l="T12" t="0" r="T13" b="0"/>
            <a:pathLst>
              <a:path w="1219196">
                <a:moveTo>
                  <a:pt x="0" y="0"/>
                </a:moveTo>
                <a:lnTo>
                  <a:pt x="1219196" y="1"/>
                </a:lnTo>
              </a:path>
            </a:pathLst>
          </a:custGeom>
          <a:noFill/>
          <a:ln w="57150">
            <a:solidFill>
              <a:srgbClr val="009999"/>
            </a:solidFill>
            <a:prstDash val="solid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865" name="Text Box 9">
            <a:extLst>
              <a:ext uri="{FF2B5EF4-FFF2-40B4-BE49-F238E27FC236}">
                <a16:creationId xmlns:a16="http://schemas.microsoft.com/office/drawing/2014/main" id="{CF19EE97-4F61-0C43-A288-58D719B5E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1" y="4267200"/>
            <a:ext cx="1456489" cy="369332"/>
          </a:xfrm>
          <a:prstGeom prst="rect">
            <a:avLst/>
          </a:prstGeom>
          <a:noFill/>
          <a:ln w="9528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Daily Forced</a:t>
            </a:r>
          </a:p>
        </p:txBody>
      </p:sp>
      <p:sp>
        <p:nvSpPr>
          <p:cNvPr id="121866" name="Text Box 10">
            <a:extLst>
              <a:ext uri="{FF2B5EF4-FFF2-40B4-BE49-F238E27FC236}">
                <a16:creationId xmlns:a16="http://schemas.microsoft.com/office/drawing/2014/main" id="{BBA760AC-7434-4A45-87E9-5DC2BC00D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5715000"/>
            <a:ext cx="1494961" cy="369332"/>
          </a:xfrm>
          <a:prstGeom prst="rect">
            <a:avLst/>
          </a:prstGeom>
          <a:noFill/>
          <a:ln w="9528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Mean Forced</a:t>
            </a:r>
          </a:p>
        </p:txBody>
      </p:sp>
      <p:sp>
        <p:nvSpPr>
          <p:cNvPr id="121867" name="Text Box 11">
            <a:extLst>
              <a:ext uri="{FF2B5EF4-FFF2-40B4-BE49-F238E27FC236}">
                <a16:creationId xmlns:a16="http://schemas.microsoft.com/office/drawing/2014/main" id="{8CF68E56-D839-7942-A3B2-B68BC766C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115889"/>
            <a:ext cx="8245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333399"/>
                </a:solidFill>
              </a:rPr>
              <a:t>Roles of air-sea coupling in northward propagation</a:t>
            </a:r>
          </a:p>
        </p:txBody>
      </p:sp>
      <p:sp>
        <p:nvSpPr>
          <p:cNvPr id="121868" name="Text Box 12">
            <a:extLst>
              <a:ext uri="{FF2B5EF4-FFF2-40B4-BE49-F238E27FC236}">
                <a16:creationId xmlns:a16="http://schemas.microsoft.com/office/drawing/2014/main" id="{86A6C988-7886-964D-A20E-129BC835A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6361113"/>
            <a:ext cx="2343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>
                <a:solidFill>
                  <a:srgbClr val="333399"/>
                </a:solidFill>
              </a:rPr>
              <a:t>(Fu and Wang 2004)</a:t>
            </a:r>
          </a:p>
        </p:txBody>
      </p:sp>
    </p:spTree>
    <p:extLst>
      <p:ext uri="{BB962C8B-B14F-4D97-AF65-F5344CB8AC3E}">
        <p14:creationId xmlns:p14="http://schemas.microsoft.com/office/powerpoint/2010/main" val="412344146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TextBox 3">
            <a:extLst>
              <a:ext uri="{FF2B5EF4-FFF2-40B4-BE49-F238E27FC236}">
                <a16:creationId xmlns:a16="http://schemas.microsoft.com/office/drawing/2014/main" id="{518A8947-9774-8D4B-879D-E482DB623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57201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FF3300"/>
                </a:solidFill>
                <a:latin typeface="Calibri" panose="020F0502020204030204" pitchFamily="34" charset="0"/>
              </a:rPr>
              <a:t>How A-O Interaction drives BSISO NE-ward?</a:t>
            </a:r>
          </a:p>
        </p:txBody>
      </p:sp>
      <p:sp>
        <p:nvSpPr>
          <p:cNvPr id="136196" name="TextBox 4">
            <a:extLst>
              <a:ext uri="{FF2B5EF4-FFF2-40B4-BE49-F238E27FC236}">
                <a16:creationId xmlns:a16="http://schemas.microsoft.com/office/drawing/2014/main" id="{C7969643-15EF-2144-8F71-23D950602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7802" y="6000689"/>
            <a:ext cx="20915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Calibri" panose="020F0502020204030204" pitchFamily="34" charset="0"/>
              </a:rPr>
              <a:t>Wang et al. (2009)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432682-530F-B74A-872A-9BA96C88E2BA}"/>
              </a:ext>
            </a:extLst>
          </p:cNvPr>
          <p:cNvGrpSpPr/>
          <p:nvPr/>
        </p:nvGrpSpPr>
        <p:grpSpPr>
          <a:xfrm>
            <a:off x="1100667" y="1277378"/>
            <a:ext cx="7106955" cy="3903133"/>
            <a:chOff x="1981200" y="1143000"/>
            <a:chExt cx="7106955" cy="3903133"/>
          </a:xfrm>
        </p:grpSpPr>
        <p:pic>
          <p:nvPicPr>
            <p:cNvPr id="136194" name="Picture 2">
              <a:extLst>
                <a:ext uri="{FF2B5EF4-FFF2-40B4-BE49-F238E27FC236}">
                  <a16:creationId xmlns:a16="http://schemas.microsoft.com/office/drawing/2014/main" id="{9D812E43-F74F-BB45-AE73-788BA832D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143000"/>
              <a:ext cx="7106955" cy="3903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AED1DEE-1CB5-DC4B-86DE-421B5E05CEEF}"/>
                </a:ext>
              </a:extLst>
            </p:cNvPr>
            <p:cNvSpPr txBox="1"/>
            <p:nvPr/>
          </p:nvSpPr>
          <p:spPr>
            <a:xfrm>
              <a:off x="4143023" y="2867378"/>
              <a:ext cx="1555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ISV convection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4A31F62-4418-5B4E-BA39-DD66BB376BD2}"/>
                </a:ext>
              </a:extLst>
            </p:cNvPr>
            <p:cNvSpPr txBox="1"/>
            <p:nvPr/>
          </p:nvSpPr>
          <p:spPr>
            <a:xfrm>
              <a:off x="4407807" y="2416757"/>
              <a:ext cx="949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RW Low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8D812D-22D5-934E-920A-FF5FBCE1F2A1}"/>
                </a:ext>
              </a:extLst>
            </p:cNvPr>
            <p:cNvSpPr txBox="1"/>
            <p:nvPr/>
          </p:nvSpPr>
          <p:spPr>
            <a:xfrm>
              <a:off x="4526340" y="3227689"/>
              <a:ext cx="949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RW Low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45CEEC9-897D-C444-8EC0-3B34D77C39B2}"/>
                </a:ext>
              </a:extLst>
            </p:cNvPr>
            <p:cNvSpPr txBox="1"/>
            <p:nvPr/>
          </p:nvSpPr>
          <p:spPr>
            <a:xfrm>
              <a:off x="6617227" y="2868824"/>
              <a:ext cx="892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K-Wave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38B309-071D-F845-9955-EAF52E9A0590}"/>
              </a:ext>
            </a:extLst>
          </p:cNvPr>
          <p:cNvSpPr txBox="1"/>
          <p:nvPr/>
        </p:nvSpPr>
        <p:spPr>
          <a:xfrm>
            <a:off x="1648177" y="5477469"/>
            <a:ext cx="4763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Upward Surface latent heat flux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Downward Solar radiation flux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Shallower NH mixed layer vs. deeper SH ML</a:t>
            </a:r>
          </a:p>
        </p:txBody>
      </p:sp>
      <p:pic>
        <p:nvPicPr>
          <p:cNvPr id="12" name="Picture 4" descr="fig14_3">
            <a:extLst>
              <a:ext uri="{FF2B5EF4-FFF2-40B4-BE49-F238E27FC236}">
                <a16:creationId xmlns:a16="http://schemas.microsoft.com/office/drawing/2014/main" id="{547324DE-E251-7F4F-BFA1-3AD834326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939" y="1939511"/>
            <a:ext cx="3339193" cy="257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>
            <a:extLst>
              <a:ext uri="{FF2B5EF4-FFF2-40B4-BE49-F238E27FC236}">
                <a16:creationId xmlns:a16="http://schemas.microsoft.com/office/drawing/2014/main" id="{7D11F9F0-C720-4D42-9C60-67EB967DE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62" y="1559168"/>
            <a:ext cx="3429000" cy="461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Picture 3">
            <a:extLst>
              <a:ext uri="{FF2B5EF4-FFF2-40B4-BE49-F238E27FC236}">
                <a16:creationId xmlns:a16="http://schemas.microsoft.com/office/drawing/2014/main" id="{E213DDE1-3463-DC49-89E8-50AC7A449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06" y="1592176"/>
            <a:ext cx="3962400" cy="515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4">
            <a:extLst>
              <a:ext uri="{FF2B5EF4-FFF2-40B4-BE49-F238E27FC236}">
                <a16:creationId xmlns:a16="http://schemas.microsoft.com/office/drawing/2014/main" id="{EF567B5C-0B40-F245-A974-6A946945D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046" y="416569"/>
            <a:ext cx="8030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How is ISO convective anomaly initiated in EIO?</a:t>
            </a:r>
          </a:p>
        </p:txBody>
      </p:sp>
      <p:sp>
        <p:nvSpPr>
          <p:cNvPr id="97284" name="Text Box 5">
            <a:extLst>
              <a:ext uri="{FF2B5EF4-FFF2-40B4-BE49-F238E27FC236}">
                <a16:creationId xmlns:a16="http://schemas.microsoft.com/office/drawing/2014/main" id="{5CE565E4-3770-0A4E-93F7-EE2B3E0B9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095" y="1134976"/>
            <a:ext cx="457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Rainfall (contours) and SST (color)</a:t>
            </a:r>
          </a:p>
        </p:txBody>
      </p:sp>
      <p:sp>
        <p:nvSpPr>
          <p:cNvPr id="97285" name="Text Box 6">
            <a:extLst>
              <a:ext uri="{FF2B5EF4-FFF2-40B4-BE49-F238E27FC236}">
                <a16:creationId xmlns:a16="http://schemas.microsoft.com/office/drawing/2014/main" id="{D297A57C-78B8-4A48-BF76-D04C55DFC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513" y="1134976"/>
            <a:ext cx="3846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Surface winds and divergence</a:t>
            </a:r>
          </a:p>
        </p:txBody>
      </p:sp>
      <p:sp>
        <p:nvSpPr>
          <p:cNvPr id="97286" name="Text Box 7">
            <a:extLst>
              <a:ext uri="{FF2B5EF4-FFF2-40B4-BE49-F238E27FC236}">
                <a16:creationId xmlns:a16="http://schemas.microsoft.com/office/drawing/2014/main" id="{FBF7B47C-FF88-EC4B-8290-0A2CF9FE5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6377609"/>
            <a:ext cx="2978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Wang, Webster, Teng 2005</a:t>
            </a:r>
          </a:p>
        </p:txBody>
      </p:sp>
      <p:sp>
        <p:nvSpPr>
          <p:cNvPr id="97287" name="Text Box 8">
            <a:extLst>
              <a:ext uri="{FF2B5EF4-FFF2-40B4-BE49-F238E27FC236}">
                <a16:creationId xmlns:a16="http://schemas.microsoft.com/office/drawing/2014/main" id="{0C48B440-B304-6747-9AC6-2A43F8A11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344" y="1672441"/>
            <a:ext cx="358025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Indian monsoon peak wet, the eastern EIO is in a peak dry.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The eastern IO peak dry generates easterly anomalies that converge in the western-central IO, initiate convection.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The eastern IO dry also induces warmer SST to the east of the initial convection anomaly.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The initial rainfall anomalies result from the forcing of the previous active monsoon, suggesting a </a:t>
            </a:r>
            <a:r>
              <a:rPr lang="en-US" altLang="en-US" sz="1800" b="1" dirty="0">
                <a:solidFill>
                  <a:srgbClr val="FF0000"/>
                </a:solidFill>
              </a:rPr>
              <a:t>self-Induction mechanism </a:t>
            </a:r>
            <a:r>
              <a:rPr lang="en-US" altLang="en-US" sz="1800" b="1" dirty="0">
                <a:solidFill>
                  <a:schemeClr val="accent2"/>
                </a:solidFill>
              </a:rPr>
              <a:t>to sustain BSISO</a:t>
            </a:r>
            <a:r>
              <a:rPr lang="en-US" altLang="en-US" sz="1800" b="1" dirty="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9964" y="509357"/>
            <a:ext cx="8979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41601" y="1349176"/>
            <a:ext cx="87782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 pitchFamily="34"/>
              </a:rPr>
              <a:t>BSISO is a modified MJO mode by boreal summer mean flows.</a:t>
            </a:r>
          </a:p>
          <a:p>
            <a:pPr marL="514350" indent="-514350">
              <a:buSzPct val="100000"/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>
                <a:solidFill>
                  <a:srgbClr val="C00000"/>
                </a:solidFill>
                <a:latin typeface="Arial"/>
                <a:cs typeface="Arial" pitchFamily="34"/>
              </a:rPr>
              <a:t>The BSISO variability pattern is controlled by trapping effects of combined Easterly Vertical Shear and Moist Static Stability.</a:t>
            </a:r>
          </a:p>
          <a:p>
            <a:pPr marL="514350" indent="-514350">
              <a:buSzPct val="100000"/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>
                <a:solidFill>
                  <a:srgbClr val="C00000"/>
                </a:solidFill>
                <a:latin typeface="Arial"/>
                <a:cs typeface="Arial" pitchFamily="34"/>
              </a:rPr>
              <a:t>The convective band forms 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 pitchFamily="34"/>
              </a:rPr>
              <a:t>due to emanation of the moist Rossby waves as equatorial K-R Couplet weakens.</a:t>
            </a:r>
          </a:p>
          <a:p>
            <a:pPr marL="514350" indent="-514350">
              <a:buSzPct val="100000"/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>
                <a:solidFill>
                  <a:srgbClr val="C00000"/>
                </a:solidFill>
                <a:latin typeface="Arial"/>
                <a:cs typeface="Arial" pitchFamily="34"/>
              </a:rPr>
              <a:t>Easterly Vertical wind shear and positive ISO-SST feedback 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 pitchFamily="34"/>
              </a:rPr>
              <a:t>plays key roles in formation of the BSISO rain band and northward propagation of the BSISO.</a:t>
            </a:r>
          </a:p>
          <a:p>
            <a:pPr marL="514350" indent="-514350">
              <a:buSzPct val="100000"/>
              <a:buFont typeface="Wingdings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en-US" sz="2400" dirty="0">
                <a:solidFill>
                  <a:srgbClr val="FF0000"/>
                </a:solidFill>
              </a:rPr>
              <a:t>BSISO convection anomaly initiates in the western EIO </a:t>
            </a:r>
            <a:r>
              <a:rPr lang="en-US" altLang="en-US" sz="2400" dirty="0"/>
              <a:t>due to previous eastern EIO dry anomaly–induced western EIO </a:t>
            </a:r>
            <a:r>
              <a:rPr lang="en-US" altLang="en-US" sz="2400" b="1" dirty="0"/>
              <a:t>surface wind convergence</a:t>
            </a:r>
            <a:r>
              <a:rPr lang="en-US" altLang="en-US" sz="2400" dirty="0"/>
              <a:t> and </a:t>
            </a:r>
            <a:r>
              <a:rPr lang="en-US" altLang="en-US" sz="2400" b="1" dirty="0"/>
              <a:t>sea surface warming. </a:t>
            </a:r>
            <a:r>
              <a:rPr lang="en-US" altLang="en-US" sz="2400" dirty="0"/>
              <a:t>It</a:t>
            </a:r>
            <a:r>
              <a:rPr lang="en-US" altLang="en-US" sz="2400" b="1" dirty="0"/>
              <a:t> </a:t>
            </a:r>
            <a:r>
              <a:rPr lang="en-US" altLang="en-US" sz="2400" dirty="0"/>
              <a:t>suggests a </a:t>
            </a:r>
            <a:r>
              <a:rPr lang="en-US" altLang="en-US" sz="2400" b="1" dirty="0">
                <a:solidFill>
                  <a:srgbClr val="FF0000"/>
                </a:solidFill>
              </a:rPr>
              <a:t>self-Induction mechanism </a:t>
            </a:r>
            <a:r>
              <a:rPr lang="en-US" altLang="en-US" sz="2400" b="1" dirty="0">
                <a:solidFill>
                  <a:schemeClr val="accent2"/>
                </a:solidFill>
              </a:rPr>
              <a:t>sustaining BSISO</a:t>
            </a:r>
            <a:r>
              <a:rPr lang="en-US" altLang="en-US" sz="2400" b="1" dirty="0"/>
              <a:t>. </a:t>
            </a:r>
            <a:endParaRPr lang="en-US" sz="2400" kern="0" dirty="0">
              <a:solidFill>
                <a:srgbClr val="000000"/>
              </a:solidFill>
              <a:latin typeface="Arial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10277406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106368FD-C310-F84B-9CDC-0A3656A115A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0" y="1905000"/>
            <a:ext cx="7772400" cy="2667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</a:rPr>
              <a:t>3</a:t>
            </a:r>
            <a:r>
              <a:rPr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</a:rPr>
              <a:t>. 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</a:rPr>
              <a:t>BSISO Monitoring and predictability</a:t>
            </a:r>
            <a:endParaRPr altLang="en-US" sz="40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0921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>
            <a:extLst>
              <a:ext uri="{FF2B5EF4-FFF2-40B4-BE49-F238E27FC236}">
                <a16:creationId xmlns:a16="http://schemas.microsoft.com/office/drawing/2014/main" id="{3BE7B8CA-DD90-FA4D-B604-CF4E0BAB4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76" y="981076"/>
            <a:ext cx="535781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600">
                <a:solidFill>
                  <a:srgbClr val="000099"/>
                </a:solidFill>
                <a:latin typeface="Franklin Gothic Demi" panose="020B0603020102020204" pitchFamily="34" charset="0"/>
                <a:ea typeface="Malgun Gothic" panose="020B0503020000020004" pitchFamily="34" charset="-127"/>
              </a:rPr>
              <a:t>1. </a:t>
            </a:r>
            <a:r>
              <a:rPr lang="en-US" altLang="ko-KR" sz="1600">
                <a:solidFill>
                  <a:srgbClr val="CC0000"/>
                </a:solidFill>
                <a:latin typeface="Franklin Gothic Demi" panose="020B0603020102020204" pitchFamily="34" charset="0"/>
                <a:ea typeface="Malgun Gothic" panose="020B0503020000020004" pitchFamily="34" charset="-127"/>
              </a:rPr>
              <a:t>Avoid the typical Filtering problem </a:t>
            </a:r>
            <a:r>
              <a:rPr lang="en-US" altLang="ko-KR" sz="1600">
                <a:solidFill>
                  <a:srgbClr val="000099"/>
                </a:solidFill>
                <a:latin typeface="Franklin Gothic Demi" panose="020B0603020102020204" pitchFamily="34" charset="0"/>
                <a:ea typeface="Malgun Gothic" panose="020B0503020000020004" pitchFamily="34" charset="-127"/>
              </a:rPr>
              <a:t>in real-time use</a:t>
            </a:r>
          </a:p>
          <a:p>
            <a:pPr eaLnBrk="1" hangingPunct="1"/>
            <a:r>
              <a:rPr lang="en-US" altLang="ko-KR" sz="1600">
                <a:solidFill>
                  <a:srgbClr val="000099"/>
                </a:solidFill>
                <a:latin typeface="Franklin Gothic Demi" panose="020B0603020102020204" pitchFamily="34" charset="0"/>
                <a:ea typeface="Malgun Gothic" panose="020B0503020000020004" pitchFamily="34" charset="-127"/>
              </a:rPr>
              <a:t>2. Convenient for application (monitoring and prediction): </a:t>
            </a:r>
            <a:r>
              <a:rPr lang="en-US" altLang="ko-KR" sz="1600">
                <a:solidFill>
                  <a:srgbClr val="CC0000"/>
                </a:solidFill>
                <a:latin typeface="Franklin Gothic Demi" panose="020B0603020102020204" pitchFamily="34" charset="0"/>
                <a:ea typeface="Malgun Gothic" panose="020B0503020000020004" pitchFamily="34" charset="-127"/>
              </a:rPr>
              <a:t>Reduction of parameters</a:t>
            </a:r>
          </a:p>
          <a:p>
            <a:pPr eaLnBrk="1" hangingPunct="1"/>
            <a:r>
              <a:rPr lang="en-US" altLang="ko-KR" sz="1600">
                <a:solidFill>
                  <a:srgbClr val="000099"/>
                </a:solidFill>
                <a:latin typeface="Franklin Gothic Demi" panose="020B0603020102020204" pitchFamily="34" charset="0"/>
                <a:ea typeface="Malgun Gothic" panose="020B0503020000020004" pitchFamily="34" charset="-127"/>
              </a:rPr>
              <a:t>3. Represent the MJO in </a:t>
            </a:r>
            <a:r>
              <a:rPr lang="en-US" altLang="ko-KR" sz="1600">
                <a:solidFill>
                  <a:srgbClr val="CC0000"/>
                </a:solidFill>
                <a:latin typeface="Franklin Gothic Demi" panose="020B0603020102020204" pitchFamily="34" charset="0"/>
                <a:ea typeface="Malgun Gothic" panose="020B0503020000020004" pitchFamily="34" charset="-127"/>
              </a:rPr>
              <a:t>individual phase</a:t>
            </a:r>
          </a:p>
        </p:txBody>
      </p:sp>
      <p:pic>
        <p:nvPicPr>
          <p:cNvPr id="78851" name="그림 8" descr="RMM_comp.summ.eps">
            <a:extLst>
              <a:ext uri="{FF2B5EF4-FFF2-40B4-BE49-F238E27FC236}">
                <a16:creationId xmlns:a16="http://schemas.microsoft.com/office/drawing/2014/main" id="{65907174-908E-3247-9C07-DE53A9942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0" r="14633"/>
          <a:stretch>
            <a:fillRect/>
          </a:stretch>
        </p:blipFill>
        <p:spPr bwMode="auto">
          <a:xfrm>
            <a:off x="7466013" y="1301750"/>
            <a:ext cx="3071812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49AA22DA-4234-004B-BB8E-8CDC77136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0975" y="881064"/>
            <a:ext cx="2414588" cy="33972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dirty="0">
                <a:solidFill>
                  <a:srgbClr val="A2CCFA">
                    <a:lumMod val="25000"/>
                  </a:srgbClr>
                </a:solidFill>
                <a:latin typeface="Franklin Gothic Demi" pitchFamily="34" charset="0"/>
                <a:ea typeface="굴림"/>
              </a:rPr>
              <a:t>Composite: OLR &amp; U850</a:t>
            </a:r>
          </a:p>
        </p:txBody>
      </p:sp>
      <p:sp>
        <p:nvSpPr>
          <p:cNvPr id="17" name="줄무늬가 있는 오른쪽 화살표 16">
            <a:extLst>
              <a:ext uri="{FF2B5EF4-FFF2-40B4-BE49-F238E27FC236}">
                <a16:creationId xmlns:a16="http://schemas.microsoft.com/office/drawing/2014/main" id="{DF7A5C78-7409-0E40-8BAE-CDFC360CF66D}"/>
              </a:ext>
            </a:extLst>
          </p:cNvPr>
          <p:cNvSpPr/>
          <p:nvPr/>
        </p:nvSpPr>
        <p:spPr bwMode="auto">
          <a:xfrm>
            <a:off x="5810250" y="3966637"/>
            <a:ext cx="857250" cy="794802"/>
          </a:xfrm>
          <a:prstGeom prst="stripedRightArrow">
            <a:avLst/>
          </a:prstGeom>
          <a:solidFill>
            <a:srgbClr val="92D05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marL="342900" indent="-342900" algn="ctr">
              <a:defRPr/>
            </a:pPr>
            <a:endParaRPr lang="ko-KR" altLang="en-US" sz="2000">
              <a:solidFill>
                <a:srgbClr val="000066"/>
              </a:solidFill>
              <a:latin typeface="Franklin Gothic Demi" pitchFamily="34" charset="0"/>
              <a:ea typeface="굴림" pitchFamily="50" charset="-127"/>
            </a:endParaRPr>
          </a:p>
        </p:txBody>
      </p:sp>
      <p:sp>
        <p:nvSpPr>
          <p:cNvPr id="78854" name="직사각형 17">
            <a:extLst>
              <a:ext uri="{FF2B5EF4-FFF2-40B4-BE49-F238E27FC236}">
                <a16:creationId xmlns:a16="http://schemas.microsoft.com/office/drawing/2014/main" id="{B65D70D3-A33F-6743-9921-468CD0336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1489076"/>
            <a:ext cx="636588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400">
                <a:solidFill>
                  <a:srgbClr val="008000"/>
                </a:solidFill>
                <a:latin typeface="Franklin Gothic Demi" panose="020B0603020102020204" pitchFamily="34" charset="0"/>
                <a:ea typeface="Malgun Gothic" panose="020B0503020000020004" pitchFamily="34" charset="-127"/>
              </a:rPr>
              <a:t>P-1</a:t>
            </a:r>
          </a:p>
          <a:p>
            <a:pPr eaLnBrk="1" hangingPunct="1"/>
            <a:endParaRPr lang="en-US" altLang="ko-KR" sz="1400">
              <a:solidFill>
                <a:srgbClr val="008000"/>
              </a:solidFill>
              <a:latin typeface="Franklin Gothic Demi" panose="020B0603020102020204" pitchFamily="34" charset="0"/>
              <a:ea typeface="Malgun Gothic" panose="020B0503020000020004" pitchFamily="34" charset="-127"/>
            </a:endParaRPr>
          </a:p>
          <a:p>
            <a:pPr eaLnBrk="1" hangingPunct="1"/>
            <a:endParaRPr lang="en-US" altLang="ko-KR" sz="1400">
              <a:solidFill>
                <a:srgbClr val="008000"/>
              </a:solidFill>
              <a:latin typeface="Franklin Gothic Demi" panose="020B0603020102020204" pitchFamily="34" charset="0"/>
              <a:ea typeface="Malgun Gothic" panose="020B0503020000020004" pitchFamily="34" charset="-127"/>
            </a:endParaRPr>
          </a:p>
          <a:p>
            <a:pPr eaLnBrk="1" hangingPunct="1"/>
            <a:r>
              <a:rPr lang="en-US" altLang="ko-KR" sz="1400">
                <a:solidFill>
                  <a:srgbClr val="008000"/>
                </a:solidFill>
                <a:latin typeface="Franklin Gothic Demi" panose="020B0603020102020204" pitchFamily="34" charset="0"/>
                <a:ea typeface="Malgun Gothic" panose="020B0503020000020004" pitchFamily="34" charset="-127"/>
              </a:rPr>
              <a:t>P-2</a:t>
            </a:r>
          </a:p>
          <a:p>
            <a:pPr eaLnBrk="1" hangingPunct="1"/>
            <a:endParaRPr lang="en-US" altLang="ko-KR" sz="1400">
              <a:solidFill>
                <a:srgbClr val="008000"/>
              </a:solidFill>
              <a:latin typeface="Franklin Gothic Demi" panose="020B0603020102020204" pitchFamily="34" charset="0"/>
              <a:ea typeface="Malgun Gothic" panose="020B0503020000020004" pitchFamily="34" charset="-127"/>
            </a:endParaRPr>
          </a:p>
          <a:p>
            <a:pPr eaLnBrk="1" hangingPunct="1"/>
            <a:endParaRPr lang="en-US" altLang="ko-KR" sz="1400">
              <a:solidFill>
                <a:srgbClr val="008000"/>
              </a:solidFill>
              <a:latin typeface="Franklin Gothic Demi" panose="020B0603020102020204" pitchFamily="34" charset="0"/>
              <a:ea typeface="Malgun Gothic" panose="020B0503020000020004" pitchFamily="34" charset="-127"/>
            </a:endParaRPr>
          </a:p>
          <a:p>
            <a:pPr eaLnBrk="1" hangingPunct="1"/>
            <a:r>
              <a:rPr lang="en-US" altLang="ko-KR" sz="1400">
                <a:solidFill>
                  <a:srgbClr val="008000"/>
                </a:solidFill>
                <a:latin typeface="Franklin Gothic Demi" panose="020B0603020102020204" pitchFamily="34" charset="0"/>
                <a:ea typeface="Malgun Gothic" panose="020B0503020000020004" pitchFamily="34" charset="-127"/>
              </a:rPr>
              <a:t>P-3</a:t>
            </a:r>
          </a:p>
          <a:p>
            <a:pPr eaLnBrk="1" hangingPunct="1"/>
            <a:endParaRPr lang="en-US" altLang="ko-KR" sz="1400">
              <a:solidFill>
                <a:srgbClr val="008000"/>
              </a:solidFill>
              <a:latin typeface="Franklin Gothic Demi" panose="020B0603020102020204" pitchFamily="34" charset="0"/>
              <a:ea typeface="Malgun Gothic" panose="020B0503020000020004" pitchFamily="34" charset="-127"/>
            </a:endParaRPr>
          </a:p>
          <a:p>
            <a:pPr eaLnBrk="1" hangingPunct="1"/>
            <a:endParaRPr lang="en-US" altLang="ko-KR" sz="1400">
              <a:solidFill>
                <a:srgbClr val="008000"/>
              </a:solidFill>
              <a:latin typeface="Franklin Gothic Demi" panose="020B0603020102020204" pitchFamily="34" charset="0"/>
              <a:ea typeface="Malgun Gothic" panose="020B0503020000020004" pitchFamily="34" charset="-127"/>
            </a:endParaRPr>
          </a:p>
          <a:p>
            <a:pPr eaLnBrk="1" hangingPunct="1"/>
            <a:r>
              <a:rPr lang="en-US" altLang="ko-KR" sz="1400">
                <a:solidFill>
                  <a:srgbClr val="008000"/>
                </a:solidFill>
                <a:latin typeface="Franklin Gothic Demi" panose="020B0603020102020204" pitchFamily="34" charset="0"/>
                <a:ea typeface="Malgun Gothic" panose="020B0503020000020004" pitchFamily="34" charset="-127"/>
              </a:rPr>
              <a:t>P-4</a:t>
            </a:r>
          </a:p>
          <a:p>
            <a:pPr eaLnBrk="1" hangingPunct="1"/>
            <a:endParaRPr lang="en-US" altLang="ko-KR" sz="1400">
              <a:solidFill>
                <a:srgbClr val="008000"/>
              </a:solidFill>
              <a:latin typeface="Franklin Gothic Demi" panose="020B0603020102020204" pitchFamily="34" charset="0"/>
              <a:ea typeface="Malgun Gothic" panose="020B0503020000020004" pitchFamily="34" charset="-127"/>
            </a:endParaRPr>
          </a:p>
          <a:p>
            <a:pPr eaLnBrk="1" hangingPunct="1"/>
            <a:endParaRPr lang="en-US" altLang="ko-KR" sz="1400">
              <a:solidFill>
                <a:srgbClr val="008000"/>
              </a:solidFill>
              <a:latin typeface="Franklin Gothic Demi" panose="020B0603020102020204" pitchFamily="34" charset="0"/>
              <a:ea typeface="Malgun Gothic" panose="020B0503020000020004" pitchFamily="34" charset="-127"/>
            </a:endParaRPr>
          </a:p>
          <a:p>
            <a:pPr eaLnBrk="1" hangingPunct="1"/>
            <a:r>
              <a:rPr lang="en-US" altLang="ko-KR" sz="1400">
                <a:solidFill>
                  <a:srgbClr val="008000"/>
                </a:solidFill>
                <a:latin typeface="Franklin Gothic Demi" panose="020B0603020102020204" pitchFamily="34" charset="0"/>
                <a:ea typeface="Malgun Gothic" panose="020B0503020000020004" pitchFamily="34" charset="-127"/>
              </a:rPr>
              <a:t>P-5</a:t>
            </a:r>
          </a:p>
          <a:p>
            <a:pPr eaLnBrk="1" hangingPunct="1"/>
            <a:endParaRPr lang="en-US" altLang="ko-KR" sz="1400">
              <a:solidFill>
                <a:srgbClr val="008000"/>
              </a:solidFill>
              <a:latin typeface="Franklin Gothic Demi" panose="020B0603020102020204" pitchFamily="34" charset="0"/>
              <a:ea typeface="Malgun Gothic" panose="020B0503020000020004" pitchFamily="34" charset="-127"/>
            </a:endParaRPr>
          </a:p>
          <a:p>
            <a:pPr eaLnBrk="1" hangingPunct="1"/>
            <a:endParaRPr lang="en-US" altLang="ko-KR" sz="1400">
              <a:solidFill>
                <a:srgbClr val="008000"/>
              </a:solidFill>
              <a:latin typeface="Franklin Gothic Demi" panose="020B0603020102020204" pitchFamily="34" charset="0"/>
              <a:ea typeface="Malgun Gothic" panose="020B0503020000020004" pitchFamily="34" charset="-127"/>
            </a:endParaRPr>
          </a:p>
          <a:p>
            <a:pPr eaLnBrk="1" hangingPunct="1"/>
            <a:r>
              <a:rPr lang="en-US" altLang="ko-KR" sz="1400">
                <a:solidFill>
                  <a:srgbClr val="008000"/>
                </a:solidFill>
                <a:latin typeface="Franklin Gothic Demi" panose="020B0603020102020204" pitchFamily="34" charset="0"/>
                <a:ea typeface="Malgun Gothic" panose="020B0503020000020004" pitchFamily="34" charset="-127"/>
              </a:rPr>
              <a:t>P-6</a:t>
            </a:r>
          </a:p>
          <a:p>
            <a:pPr eaLnBrk="1" hangingPunct="1"/>
            <a:endParaRPr lang="en-US" altLang="ko-KR" sz="1400">
              <a:solidFill>
                <a:srgbClr val="008000"/>
              </a:solidFill>
              <a:latin typeface="Franklin Gothic Demi" panose="020B0603020102020204" pitchFamily="34" charset="0"/>
              <a:ea typeface="Malgun Gothic" panose="020B0503020000020004" pitchFamily="34" charset="-127"/>
            </a:endParaRPr>
          </a:p>
          <a:p>
            <a:pPr eaLnBrk="1" hangingPunct="1"/>
            <a:endParaRPr lang="en-US" altLang="ko-KR" sz="1400">
              <a:solidFill>
                <a:srgbClr val="008000"/>
              </a:solidFill>
              <a:latin typeface="Franklin Gothic Demi" panose="020B0603020102020204" pitchFamily="34" charset="0"/>
              <a:ea typeface="Malgun Gothic" panose="020B0503020000020004" pitchFamily="34" charset="-127"/>
            </a:endParaRPr>
          </a:p>
          <a:p>
            <a:pPr eaLnBrk="1" hangingPunct="1"/>
            <a:r>
              <a:rPr lang="en-US" altLang="ko-KR" sz="1400">
                <a:solidFill>
                  <a:srgbClr val="008000"/>
                </a:solidFill>
                <a:latin typeface="Franklin Gothic Demi" panose="020B0603020102020204" pitchFamily="34" charset="0"/>
                <a:ea typeface="Malgun Gothic" panose="020B0503020000020004" pitchFamily="34" charset="-127"/>
              </a:rPr>
              <a:t>P-7</a:t>
            </a:r>
          </a:p>
          <a:p>
            <a:pPr eaLnBrk="1" hangingPunct="1"/>
            <a:endParaRPr lang="en-US" altLang="ko-KR" sz="1400">
              <a:solidFill>
                <a:srgbClr val="008000"/>
              </a:solidFill>
              <a:latin typeface="Franklin Gothic Demi" panose="020B0603020102020204" pitchFamily="34" charset="0"/>
              <a:ea typeface="Malgun Gothic" panose="020B0503020000020004" pitchFamily="34" charset="-127"/>
            </a:endParaRPr>
          </a:p>
          <a:p>
            <a:pPr eaLnBrk="1" hangingPunct="1"/>
            <a:endParaRPr lang="en-US" altLang="ko-KR" sz="1400">
              <a:solidFill>
                <a:srgbClr val="008000"/>
              </a:solidFill>
              <a:latin typeface="Franklin Gothic Demi" panose="020B0603020102020204" pitchFamily="34" charset="0"/>
              <a:ea typeface="Malgun Gothic" panose="020B0503020000020004" pitchFamily="34" charset="-127"/>
            </a:endParaRPr>
          </a:p>
          <a:p>
            <a:pPr eaLnBrk="1" hangingPunct="1"/>
            <a:r>
              <a:rPr lang="en-US" altLang="ko-KR" sz="1400">
                <a:solidFill>
                  <a:srgbClr val="008000"/>
                </a:solidFill>
                <a:latin typeface="Franklin Gothic Demi" panose="020B0603020102020204" pitchFamily="34" charset="0"/>
                <a:ea typeface="Malgun Gothic" panose="020B0503020000020004" pitchFamily="34" charset="-127"/>
              </a:rPr>
              <a:t>P-8</a:t>
            </a:r>
          </a:p>
          <a:p>
            <a:pPr eaLnBrk="1" hangingPunct="1"/>
            <a:endParaRPr lang="en-US" altLang="ko-KR" sz="1400">
              <a:solidFill>
                <a:srgbClr val="008000"/>
              </a:solidFill>
              <a:latin typeface="Franklin Gothic Demi" panose="020B0603020102020204" pitchFamily="34" charset="0"/>
              <a:ea typeface="Malgun Gothic" panose="020B0503020000020004" pitchFamily="34" charset="-127"/>
            </a:endParaRPr>
          </a:p>
          <a:p>
            <a:pPr eaLnBrk="1" hangingPunct="1"/>
            <a:endParaRPr lang="en-US" altLang="ko-KR" sz="1400">
              <a:solidFill>
                <a:srgbClr val="008000"/>
              </a:solidFill>
              <a:latin typeface="Franklin Gothic Demi" panose="020B060302010202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78855" name="아래쪽 화살표 18">
            <a:extLst>
              <a:ext uri="{FF2B5EF4-FFF2-40B4-BE49-F238E27FC236}">
                <a16:creationId xmlns:a16="http://schemas.microsoft.com/office/drawing/2014/main" id="{438F24A5-9B06-2440-8387-7B8FB5069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703707"/>
            <a:ext cx="720725" cy="531674"/>
          </a:xfrm>
          <a:prstGeom prst="downArrow">
            <a:avLst>
              <a:gd name="adj1" fmla="val 50000"/>
              <a:gd name="adj2" fmla="val 49957"/>
            </a:avLst>
          </a:prstGeom>
          <a:solidFill>
            <a:srgbClr val="92D05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ko-KR" altLang="en-US" sz="2000">
              <a:solidFill>
                <a:srgbClr val="000066"/>
              </a:solidFill>
              <a:latin typeface="Franklin Gothic Demi" panose="020B0603020102020204" pitchFamily="34" charset="0"/>
              <a:ea typeface="Malgun Gothic" panose="020B0503020000020004" pitchFamily="34" charset="-127"/>
            </a:endParaRPr>
          </a:p>
        </p:txBody>
      </p:sp>
      <p:grpSp>
        <p:nvGrpSpPr>
          <p:cNvPr id="78856" name="그룹 22">
            <a:extLst>
              <a:ext uri="{FF2B5EF4-FFF2-40B4-BE49-F238E27FC236}">
                <a16:creationId xmlns:a16="http://schemas.microsoft.com/office/drawing/2014/main" id="{A1F49D59-9D5E-D448-9B5A-A4C383BCF951}"/>
              </a:ext>
            </a:extLst>
          </p:cNvPr>
          <p:cNvGrpSpPr>
            <a:grpSpLocks/>
          </p:cNvGrpSpPr>
          <p:nvPr/>
        </p:nvGrpSpPr>
        <p:grpSpPr bwMode="auto">
          <a:xfrm>
            <a:off x="1738314" y="2720688"/>
            <a:ext cx="4357687" cy="3605875"/>
            <a:chOff x="214282" y="3214398"/>
            <a:chExt cx="4357718" cy="3605899"/>
          </a:xfrm>
        </p:grpSpPr>
        <p:pic>
          <p:nvPicPr>
            <p:cNvPr id="78858" name="Picture 5" descr="phase">
              <a:extLst>
                <a:ext uri="{FF2B5EF4-FFF2-40B4-BE49-F238E27FC236}">
                  <a16:creationId xmlns:a16="http://schemas.microsoft.com/office/drawing/2014/main" id="{2281DA58-15A1-014D-89BC-9069982B9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47"/>
            <a:stretch>
              <a:fillRect/>
            </a:stretch>
          </p:blipFill>
          <p:spPr bwMode="auto">
            <a:xfrm>
              <a:off x="439725" y="3506788"/>
              <a:ext cx="4035422" cy="3313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59" name="직사각형 20">
              <a:extLst>
                <a:ext uri="{FF2B5EF4-FFF2-40B4-BE49-F238E27FC236}">
                  <a16:creationId xmlns:a16="http://schemas.microsoft.com/office/drawing/2014/main" id="{4EA77D9E-53F0-5241-B62F-891156452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050" y="3301999"/>
              <a:ext cx="1785950" cy="3968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 typeface="Wingdings" pitchFamily="2" charset="2"/>
                <a:buNone/>
              </a:pPr>
              <a:endParaRPr lang="ko-KR" altLang="en-US" sz="2000">
                <a:solidFill>
                  <a:srgbClr val="000066"/>
                </a:solidFill>
                <a:latin typeface="Franklin Gothic Demi" panose="020B0603020102020204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78860" name="직사각형 19">
              <a:extLst>
                <a:ext uri="{FF2B5EF4-FFF2-40B4-BE49-F238E27FC236}">
                  <a16:creationId xmlns:a16="http://schemas.microsoft.com/office/drawing/2014/main" id="{F7D99737-5807-6B45-9AB5-9F23F2D87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82" y="3214398"/>
              <a:ext cx="4357718" cy="584779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CC33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 typeface="Wingdings" pitchFamily="2" charset="2"/>
                <a:buNone/>
              </a:pPr>
              <a:r>
                <a:rPr lang="en-US" altLang="ko-KR" sz="1600">
                  <a:solidFill>
                    <a:srgbClr val="000066"/>
                  </a:solidFill>
                  <a:latin typeface="Franklin Gothic Demi" panose="020B0603020102020204" pitchFamily="34" charset="0"/>
                  <a:ea typeface="Malgun Gothic" panose="020B0503020000020004" pitchFamily="34" charset="-127"/>
                </a:rPr>
                <a:t>Phase diagram (RMM1, RMM2)</a:t>
              </a:r>
            </a:p>
            <a:p>
              <a:pPr algn="ctr" eaLnBrk="1" hangingPunct="1">
                <a:buFont typeface="Wingdings" pitchFamily="2" charset="2"/>
                <a:buNone/>
              </a:pPr>
              <a:r>
                <a:rPr lang="en-US" altLang="ko-KR" sz="1600">
                  <a:solidFill>
                    <a:srgbClr val="000066"/>
                  </a:solidFill>
                  <a:latin typeface="Franklin Gothic Demi" panose="020B0603020102020204" pitchFamily="34" charset="0"/>
                  <a:ea typeface="Malgun Gothic" panose="020B0503020000020004" pitchFamily="34" charset="-127"/>
                </a:rPr>
                <a:t>: Nov1979-Apr1980</a:t>
              </a:r>
              <a:endParaRPr lang="ko-KR" altLang="en-US" sz="1600">
                <a:solidFill>
                  <a:srgbClr val="000066"/>
                </a:solidFill>
                <a:latin typeface="Franklin Gothic Demi" panose="020B0603020102020204" pitchFamily="34" charset="0"/>
                <a:ea typeface="Malgun Gothic" panose="020B0503020000020004" pitchFamily="34" charset="-127"/>
              </a:endParaRPr>
            </a:p>
          </p:txBody>
        </p:sp>
      </p:grpSp>
      <p:sp>
        <p:nvSpPr>
          <p:cNvPr id="78857" name="Rectangle 35">
            <a:extLst>
              <a:ext uri="{FF2B5EF4-FFF2-40B4-BE49-F238E27FC236}">
                <a16:creationId xmlns:a16="http://schemas.microsoft.com/office/drawing/2014/main" id="{AADA7F93-9017-1647-9539-BFA535ACF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888" y="214314"/>
            <a:ext cx="466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ko-KR" sz="2800" b="1" dirty="0">
                <a:solidFill>
                  <a:srgbClr val="FF0000"/>
                </a:solidFill>
                <a:ea typeface="Malgun Gothic" panose="020B0503020000020004" pitchFamily="34" charset="-127"/>
                <a:cs typeface="Arial" panose="020B0604020202020204" pitchFamily="34" charset="0"/>
              </a:rPr>
              <a:t>Advantages of RMM index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3D385D-389E-954B-871D-EF8986BACBB6}"/>
              </a:ext>
            </a:extLst>
          </p:cNvPr>
          <p:cNvSpPr txBox="1"/>
          <p:nvPr/>
        </p:nvSpPr>
        <p:spPr>
          <a:xfrm>
            <a:off x="2869793" y="5988008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Indian Ocean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B05DFE-CDFA-6B41-9B33-B6945380EF92}"/>
              </a:ext>
            </a:extLst>
          </p:cNvPr>
          <p:cNvSpPr txBox="1"/>
          <p:nvPr/>
        </p:nvSpPr>
        <p:spPr>
          <a:xfrm>
            <a:off x="4953000" y="4495800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5E2BB-115C-6B44-BEE0-4181ED1BFDDC}"/>
              </a:ext>
            </a:extLst>
          </p:cNvPr>
          <p:cNvSpPr txBox="1"/>
          <p:nvPr/>
        </p:nvSpPr>
        <p:spPr>
          <a:xfrm>
            <a:off x="3048000" y="5527832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941984-3A62-2447-9315-FACAF7868EAD}"/>
              </a:ext>
            </a:extLst>
          </p:cNvPr>
          <p:cNvSpPr txBox="1"/>
          <p:nvPr/>
        </p:nvSpPr>
        <p:spPr>
          <a:xfrm>
            <a:off x="3833813" y="5527831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2CC3F8-06B7-8F4D-B2BA-42091E919D18}"/>
              </a:ext>
            </a:extLst>
          </p:cNvPr>
          <p:cNvSpPr txBox="1"/>
          <p:nvPr/>
        </p:nvSpPr>
        <p:spPr>
          <a:xfrm>
            <a:off x="4303864" y="4953001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52EFA0-CA84-3A41-BCF8-C84A62563A1D}"/>
              </a:ext>
            </a:extLst>
          </p:cNvPr>
          <p:cNvSpPr txBox="1"/>
          <p:nvPr/>
        </p:nvSpPr>
        <p:spPr>
          <a:xfrm>
            <a:off x="4287052" y="4210150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52E2CD-9749-CB4A-9CDD-B88482C39F66}"/>
              </a:ext>
            </a:extLst>
          </p:cNvPr>
          <p:cNvSpPr txBox="1"/>
          <p:nvPr/>
        </p:nvSpPr>
        <p:spPr>
          <a:xfrm>
            <a:off x="3870066" y="3731099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497E40-F786-8143-9121-BDAA4A5B557D}"/>
              </a:ext>
            </a:extLst>
          </p:cNvPr>
          <p:cNvSpPr txBox="1"/>
          <p:nvPr/>
        </p:nvSpPr>
        <p:spPr>
          <a:xfrm>
            <a:off x="3072882" y="3661768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A49C91-D7DF-0646-8C4F-1ED0F5404147}"/>
              </a:ext>
            </a:extLst>
          </p:cNvPr>
          <p:cNvSpPr txBox="1"/>
          <p:nvPr/>
        </p:nvSpPr>
        <p:spPr>
          <a:xfrm>
            <a:off x="2595852" y="4905537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B8EA5D-3A1E-404D-AED8-A0E754FBD703}"/>
              </a:ext>
            </a:extLst>
          </p:cNvPr>
          <p:cNvSpPr txBox="1"/>
          <p:nvPr/>
        </p:nvSpPr>
        <p:spPr>
          <a:xfrm>
            <a:off x="2604863" y="4130843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1F7875-68E5-DD40-88A4-8202A1B7A1EB}"/>
              </a:ext>
            </a:extLst>
          </p:cNvPr>
          <p:cNvSpPr txBox="1"/>
          <p:nvPr/>
        </p:nvSpPr>
        <p:spPr>
          <a:xfrm>
            <a:off x="1839530" y="4040872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DFBD03-FCB5-8140-9F73-2677C671CD12}"/>
              </a:ext>
            </a:extLst>
          </p:cNvPr>
          <p:cNvSpPr txBox="1"/>
          <p:nvPr/>
        </p:nvSpPr>
        <p:spPr>
          <a:xfrm>
            <a:off x="3379022" y="3285879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WNP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154B93-0FE6-D44B-98CE-9C0975EFE891}"/>
              </a:ext>
            </a:extLst>
          </p:cNvPr>
          <p:cNvSpPr txBox="1"/>
          <p:nvPr/>
        </p:nvSpPr>
        <p:spPr>
          <a:xfrm>
            <a:off x="1899732" y="5020010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Afr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직사각형 20">
            <a:extLst>
              <a:ext uri="{FF2B5EF4-FFF2-40B4-BE49-F238E27FC236}">
                <a16:creationId xmlns:a16="http://schemas.microsoft.com/office/drawing/2014/main" id="{9CBA3C71-27A8-6F4C-91DD-46CDCDA8A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5715000"/>
            <a:ext cx="82296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ko-KR" sz="130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Fig. 1 (a) Variance of pentad mean OLR anomaly (W</a:t>
            </a:r>
            <a:r>
              <a:rPr lang="en-US" altLang="ko-KR" sz="1300" baseline="3000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2</a:t>
            </a:r>
            <a:r>
              <a:rPr lang="en-US" altLang="ko-KR" sz="500" baseline="3000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30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m</a:t>
            </a:r>
            <a:r>
              <a:rPr lang="en-US" altLang="ko-KR" sz="1300" baseline="3000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-4</a:t>
            </a:r>
            <a:r>
              <a:rPr lang="en-US" altLang="ko-KR" sz="130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) after removing climatological annual cycle and interannual variability during November to April (NDJFMA) and May to October (MJJASO), respectively. (b) Fractional variance (%) of 5-day mean OLR anomaly accounted by the two-component RMM index. Blue dashed line in right-hand side of (a) indicates the Asian summer monsoon (ASM) domain. Red contour in (b) represents OLR variability center with variance larger than 800 W</a:t>
            </a:r>
            <a:r>
              <a:rPr lang="en-US" altLang="ko-KR" sz="1300" baseline="3000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2 </a:t>
            </a:r>
            <a:r>
              <a:rPr lang="en-US" altLang="ko-KR" sz="500" baseline="3000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30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m</a:t>
            </a:r>
            <a:r>
              <a:rPr lang="en-US" altLang="ko-KR" sz="1300" baseline="3000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-4 </a:t>
            </a:r>
            <a:r>
              <a:rPr lang="en-US" altLang="ko-KR" sz="130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shown in (a).</a:t>
            </a:r>
          </a:p>
        </p:txBody>
      </p:sp>
      <p:pic>
        <p:nvPicPr>
          <p:cNvPr id="124930" name="Picture 2">
            <a:extLst>
              <a:ext uri="{FF2B5EF4-FFF2-40B4-BE49-F238E27FC236}">
                <a16:creationId xmlns:a16="http://schemas.microsoft.com/office/drawing/2014/main" id="{94DB7DD5-7113-6641-9B85-736FE1ED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88156"/>
            <a:ext cx="7495822" cy="445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7E7C57-7E0E-ED43-AD7D-056E978C68DC}"/>
              </a:ext>
            </a:extLst>
          </p:cNvPr>
          <p:cNvSpPr txBox="1"/>
          <p:nvPr/>
        </p:nvSpPr>
        <p:spPr>
          <a:xfrm>
            <a:off x="2180492" y="494952"/>
            <a:ext cx="7011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Limitation of RMM index in representing BSISO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>
            <a:extLst>
              <a:ext uri="{FF2B5EF4-FFF2-40B4-BE49-F238E27FC236}">
                <a16:creationId xmlns:a16="http://schemas.microsoft.com/office/drawing/2014/main" id="{A87CFF67-F0D9-A747-B8EF-915844383CD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5" y="1377244"/>
            <a:ext cx="7424736" cy="482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A52425-3F28-904E-8EFD-1361C9D316A0}"/>
              </a:ext>
            </a:extLst>
          </p:cNvPr>
          <p:cNvSpPr txBox="1"/>
          <p:nvPr/>
        </p:nvSpPr>
        <p:spPr>
          <a:xfrm>
            <a:off x="3007187" y="660400"/>
            <a:ext cx="504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First two Leading modes of BSISO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5E755A-4821-7047-8CCC-9B8D6D07EBEE}"/>
              </a:ext>
            </a:extLst>
          </p:cNvPr>
          <p:cNvSpPr txBox="1"/>
          <p:nvPr/>
        </p:nvSpPr>
        <p:spPr>
          <a:xfrm>
            <a:off x="9618133" y="5904089"/>
            <a:ext cx="1701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Lee et al. 2013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446" y="1049216"/>
            <a:ext cx="5375564" cy="561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076" y="1916696"/>
            <a:ext cx="3651339" cy="397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50B6D8-B2CC-D645-89E2-F10A59F41FFA}"/>
              </a:ext>
            </a:extLst>
          </p:cNvPr>
          <p:cNvSpPr txBox="1"/>
          <p:nvPr/>
        </p:nvSpPr>
        <p:spPr>
          <a:xfrm>
            <a:off x="7092750" y="965049"/>
            <a:ext cx="5134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Monitoring BSISO1 in phase plane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5191B9-230C-A842-A0B5-37CDD9108F4E}"/>
              </a:ext>
            </a:extLst>
          </p:cNvPr>
          <p:cNvSpPr txBox="1"/>
          <p:nvPr/>
        </p:nvSpPr>
        <p:spPr>
          <a:xfrm>
            <a:off x="2819865" y="525996"/>
            <a:ext cx="2758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BSISO 1 evolution</a:t>
            </a:r>
          </a:p>
        </p:txBody>
      </p:sp>
    </p:spTree>
    <p:extLst>
      <p:ext uri="{BB962C8B-B14F-4D97-AF65-F5344CB8AC3E}">
        <p14:creationId xmlns:p14="http://schemas.microsoft.com/office/powerpoint/2010/main" val="32255979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6E71992-4073-B44E-83A8-251038A9C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405" y="1489062"/>
            <a:ext cx="4789927" cy="472771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8F493BE-3199-7249-AD17-DEFDF962AE16}"/>
              </a:ext>
            </a:extLst>
          </p:cNvPr>
          <p:cNvSpPr txBox="1"/>
          <p:nvPr/>
        </p:nvSpPr>
        <p:spPr>
          <a:xfrm>
            <a:off x="2885167" y="1132799"/>
            <a:ext cx="222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30-60-day BSISO 1</a:t>
            </a:r>
            <a:endParaRPr kumimoji="1"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2E871F3-7B41-E74D-A298-D609A035D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410" y="1489062"/>
            <a:ext cx="4835405" cy="468595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01622CA-8550-974E-9A6C-2A0AC696779F}"/>
              </a:ext>
            </a:extLst>
          </p:cNvPr>
          <p:cNvSpPr txBox="1"/>
          <p:nvPr/>
        </p:nvSpPr>
        <p:spPr>
          <a:xfrm>
            <a:off x="7870202" y="1119730"/>
            <a:ext cx="222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10-30-day BSISO 2</a:t>
            </a:r>
            <a:endParaRPr kumimoji="1"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F09036-9776-574C-B299-5723E32A9480}"/>
              </a:ext>
            </a:extLst>
          </p:cNvPr>
          <p:cNvSpPr txBox="1"/>
          <p:nvPr/>
        </p:nvSpPr>
        <p:spPr>
          <a:xfrm>
            <a:off x="339337" y="431448"/>
            <a:ext cx="11063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BSISO 1 and BSISO 2 represent, respectively 30-60day and 10-30 day BSISO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92B22F-F254-E746-B427-0450ABE1A04A}"/>
              </a:ext>
            </a:extLst>
          </p:cNvPr>
          <p:cNvSpPr txBox="1"/>
          <p:nvPr/>
        </p:nvSpPr>
        <p:spPr>
          <a:xfrm>
            <a:off x="6685113" y="6261490"/>
            <a:ext cx="471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SW-NE tilted precipitation belt moving NW-ward</a:t>
            </a:r>
          </a:p>
        </p:txBody>
      </p:sp>
    </p:spTree>
    <p:extLst>
      <p:ext uri="{BB962C8B-B14F-4D97-AF65-F5344CB8AC3E}">
        <p14:creationId xmlns:p14="http://schemas.microsoft.com/office/powerpoint/2010/main" val="95459979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ctrTitle"/>
          </p:nvPr>
        </p:nvSpPr>
        <p:spPr>
          <a:xfrm>
            <a:off x="2057400" y="279400"/>
            <a:ext cx="7772400" cy="6858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rgbClr val="FF0000"/>
                </a:solidFill>
              </a:rPr>
              <a:t>BSISO Concept in retrospect</a:t>
            </a:r>
          </a:p>
        </p:txBody>
      </p:sp>
      <p:sp>
        <p:nvSpPr>
          <p:cNvPr id="44034" name="Subtitle 2"/>
          <p:cNvSpPr>
            <a:spLocks noGrp="1"/>
          </p:cNvSpPr>
          <p:nvPr>
            <p:ph type="subTitle" idx="1"/>
          </p:nvPr>
        </p:nvSpPr>
        <p:spPr>
          <a:xfrm>
            <a:off x="711200" y="1050673"/>
            <a:ext cx="10464800" cy="5410696"/>
          </a:xfrm>
        </p:spPr>
        <p:txBody>
          <a:bodyPr>
            <a:noAutofit/>
          </a:bodyPr>
          <a:lstStyle/>
          <a:p>
            <a:pPr marL="342900" indent="-342900" algn="l">
              <a:buFont typeface="Wingdings" charset="2"/>
              <a:buChar char="Ø"/>
            </a:pPr>
            <a:r>
              <a:rPr lang="en-US" altLang="en-US" sz="2400" dirty="0">
                <a:solidFill>
                  <a:srgbClr val="FF0000"/>
                </a:solidFill>
              </a:rPr>
              <a:t>Discovery of N-ward propagation from EIO to India </a:t>
            </a:r>
            <a:r>
              <a:rPr lang="en-US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alt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Yasunari</a:t>
            </a:r>
            <a:r>
              <a:rPr lang="en-US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1979, 1980), Sikka and </a:t>
            </a:r>
            <a:r>
              <a:rPr lang="en-US" alt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Gadgil</a:t>
            </a:r>
            <a:r>
              <a:rPr lang="en-US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1980)</a:t>
            </a:r>
          </a:p>
          <a:p>
            <a:pPr marL="342900" indent="-342900" algn="l">
              <a:buFont typeface="Wingdings" charset="2"/>
              <a:buChar char="Ø"/>
            </a:pPr>
            <a:r>
              <a:rPr lang="en-US" altLang="en-US" sz="2400" dirty="0">
                <a:solidFill>
                  <a:srgbClr val="FF0000"/>
                </a:solidFill>
              </a:rPr>
              <a:t>Finding of W-ward propagating biweekly disturbances </a:t>
            </a:r>
            <a:r>
              <a:rPr lang="en-US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(Murakami 1980)</a:t>
            </a:r>
          </a:p>
          <a:p>
            <a:pPr marL="342900" indent="-342900" algn="l">
              <a:buFont typeface="Wingdings" charset="2"/>
              <a:buChar char="Ø"/>
            </a:pPr>
            <a:r>
              <a:rPr lang="en-US" altLang="en-US" sz="2400" dirty="0">
                <a:solidFill>
                  <a:srgbClr val="FF0000"/>
                </a:solidFill>
              </a:rPr>
              <a:t>Recognition of pronounced seasonality of ISO </a:t>
            </a:r>
            <a:r>
              <a:rPr lang="en-US" altLang="en-US" sz="2400" dirty="0"/>
              <a:t>in their </a:t>
            </a:r>
            <a:r>
              <a:rPr lang="en-US" altLang="en-US" sz="2400" dirty="0">
                <a:solidFill>
                  <a:srgbClr val="0070C0"/>
                </a:solidFill>
              </a:rPr>
              <a:t>intensity</a:t>
            </a:r>
            <a:r>
              <a:rPr lang="en-US" altLang="en-US" sz="2400" dirty="0"/>
              <a:t> (Madden 1986), </a:t>
            </a:r>
            <a:r>
              <a:rPr lang="en-US" altLang="en-US" sz="2400" dirty="0">
                <a:solidFill>
                  <a:srgbClr val="0070C0"/>
                </a:solidFill>
              </a:rPr>
              <a:t>movement</a:t>
            </a:r>
            <a:r>
              <a:rPr lang="en-US" altLang="en-US" sz="2400" dirty="0"/>
              <a:t> (Wang and Rui 1990), and </a:t>
            </a:r>
            <a:r>
              <a:rPr lang="en-US" altLang="en-US" sz="2400" dirty="0">
                <a:solidFill>
                  <a:srgbClr val="0070C0"/>
                </a:solidFill>
              </a:rPr>
              <a:t>periodicity </a:t>
            </a:r>
            <a:r>
              <a:rPr lang="en-US" altLang="en-US" sz="2400" dirty="0"/>
              <a:t>(Hartmann et al. 1992). </a:t>
            </a:r>
          </a:p>
          <a:p>
            <a:pPr marL="342900" indent="-342900" algn="l">
              <a:buFont typeface="Wingdings" charset="2"/>
              <a:buChar char="Ø"/>
            </a:pPr>
            <a:r>
              <a:rPr lang="en-US" altLang="en-US" sz="2400" dirty="0">
                <a:solidFill>
                  <a:srgbClr val="FF0000"/>
                </a:solidFill>
              </a:rPr>
              <a:t>A theoretical model for BSISO</a:t>
            </a:r>
            <a:r>
              <a:rPr lang="en-US" altLang="en-US" sz="2400" dirty="0"/>
              <a:t> advanced (</a:t>
            </a:r>
            <a:r>
              <a:rPr lang="en-US" sz="2400" dirty="0"/>
              <a:t>Wang and </a:t>
            </a:r>
            <a:r>
              <a:rPr lang="en-US" sz="2400" dirty="0" err="1"/>
              <a:t>Xie</a:t>
            </a:r>
            <a:r>
              <a:rPr lang="en-US" sz="2400" dirty="0"/>
              <a:t>, 1997)</a:t>
            </a:r>
            <a:endParaRPr lang="en-US" altLang="en-US" sz="2400" dirty="0"/>
          </a:p>
          <a:p>
            <a:pPr marL="342900" indent="-342900" algn="l">
              <a:buFont typeface="Wingdings" charset="2"/>
              <a:buChar char="Ø"/>
            </a:pPr>
            <a:r>
              <a:rPr lang="en-US" altLang="en-US" sz="2400" dirty="0">
                <a:solidFill>
                  <a:srgbClr val="FF0000"/>
                </a:solidFill>
              </a:rPr>
              <a:t>The MJO and BSISO have distinct circulation structures, propagation patterns, and life cycles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Waliser</a:t>
            </a:r>
            <a:r>
              <a:rPr lang="en-US" altLang="en-US" sz="2400" dirty="0"/>
              <a:t> et al. 2003).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endParaRPr lang="en-US" altLang="en-US" sz="2400" dirty="0"/>
          </a:p>
          <a:p>
            <a:pPr marL="342900" indent="-342900" algn="l">
              <a:buFont typeface="Wingdings" charset="2"/>
              <a:buChar char="Ø"/>
            </a:pPr>
            <a:r>
              <a:rPr lang="en-US" sz="2400" dirty="0">
                <a:solidFill>
                  <a:srgbClr val="FF0000"/>
                </a:solidFill>
              </a:rPr>
              <a:t>Five distinguished features of BSISO summarized (</a:t>
            </a:r>
            <a:r>
              <a:rPr lang="en-US" sz="2400" dirty="0"/>
              <a:t>Wang, Webster et al. 2006)</a:t>
            </a:r>
          </a:p>
          <a:p>
            <a:pPr marL="342900" indent="-342900" algn="l">
              <a:buFont typeface="Wingdings" charset="2"/>
              <a:buChar char="Ø"/>
            </a:pPr>
            <a:r>
              <a:rPr lang="en-US" altLang="en-US" sz="2400" dirty="0">
                <a:solidFill>
                  <a:srgbClr val="FF0000"/>
                </a:solidFill>
              </a:rPr>
              <a:t>A Bimodal representation of ISO </a:t>
            </a:r>
            <a:r>
              <a:rPr lang="en-US" altLang="en-US" sz="2400" dirty="0"/>
              <a:t>(Kikuchi et al. 2012). </a:t>
            </a:r>
          </a:p>
          <a:p>
            <a:pPr marL="342900" indent="-342900" algn="l">
              <a:buFont typeface="Wingdings" charset="2"/>
              <a:buChar char="Ø"/>
            </a:pPr>
            <a:r>
              <a:rPr lang="en-US" altLang="en-US" sz="2400" dirty="0">
                <a:solidFill>
                  <a:srgbClr val="FF0000"/>
                </a:solidFill>
              </a:rPr>
              <a:t>A real time multivariate BSISO indices monitoring BSISO </a:t>
            </a:r>
            <a:r>
              <a:rPr lang="en-US" altLang="en-US" sz="2400" dirty="0"/>
              <a:t>(J.-Y. Lee et al. 2013). </a:t>
            </a:r>
          </a:p>
          <a:p>
            <a:pPr marL="342900" indent="-342900" algn="l">
              <a:buFont typeface="Wingdings" charset="2"/>
              <a:buChar char="Ø"/>
            </a:pPr>
            <a:r>
              <a:rPr lang="en-US" altLang="en-US" sz="2400" dirty="0">
                <a:solidFill>
                  <a:srgbClr val="FF0000"/>
                </a:solidFill>
              </a:rPr>
              <a:t>Assessment of BSISO predictability and prediction skill</a:t>
            </a:r>
            <a:r>
              <a:rPr lang="en-US" altLang="en-US" sz="2400" dirty="0"/>
              <a:t>. (S.-S. Lee et al. 2015).</a:t>
            </a:r>
          </a:p>
          <a:p>
            <a:pPr marL="342900" indent="-342900" algn="l">
              <a:buFont typeface="Wingdings" charset="2"/>
              <a:buChar char="Ø"/>
            </a:pPr>
            <a:r>
              <a:rPr lang="en-US" altLang="en-US" sz="2400" dirty="0">
                <a:solidFill>
                  <a:srgbClr val="FF0000"/>
                </a:solidFill>
              </a:rPr>
              <a:t>BSISO diversity </a:t>
            </a:r>
            <a:r>
              <a:rPr lang="en-US" altLang="en-US" sz="2400" dirty="0"/>
              <a:t>(Chen and Wang 2021)</a:t>
            </a:r>
          </a:p>
        </p:txBody>
      </p:sp>
    </p:spTree>
    <p:extLst>
      <p:ext uri="{BB962C8B-B14F-4D97-AF65-F5344CB8AC3E}">
        <p14:creationId xmlns:p14="http://schemas.microsoft.com/office/powerpoint/2010/main" val="3657721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D78BC-F95C-784D-9B2E-86110A8D5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073" y="936158"/>
            <a:ext cx="4966405" cy="2815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389347-C7C5-1944-8257-D25E3D21B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840" y="3837552"/>
            <a:ext cx="4966405" cy="2972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9040FE-8A84-5742-999C-55E4CD7BF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23" y="1027290"/>
            <a:ext cx="6523835" cy="5398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98D611-657A-354A-9E60-53976B8A6F1C}"/>
              </a:ext>
            </a:extLst>
          </p:cNvPr>
          <p:cNvSpPr txBox="1"/>
          <p:nvPr/>
        </p:nvSpPr>
        <p:spPr>
          <a:xfrm>
            <a:off x="2732264" y="327378"/>
            <a:ext cx="6553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BSISO forecast: 27-Sep 2021 to 16-Oct 2021</a:t>
            </a:r>
          </a:p>
        </p:txBody>
      </p:sp>
    </p:spTree>
    <p:extLst>
      <p:ext uri="{BB962C8B-B14F-4D97-AF65-F5344CB8AC3E}">
        <p14:creationId xmlns:p14="http://schemas.microsoft.com/office/powerpoint/2010/main" val="303838200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926278-3F2E-C641-9A87-FB2BA82A0983}"/>
              </a:ext>
            </a:extLst>
          </p:cNvPr>
          <p:cNvGrpSpPr/>
          <p:nvPr/>
        </p:nvGrpSpPr>
        <p:grpSpPr>
          <a:xfrm>
            <a:off x="1301153" y="1005862"/>
            <a:ext cx="8865410" cy="4251366"/>
            <a:chOff x="1538219" y="2493819"/>
            <a:chExt cx="8865410" cy="4251366"/>
          </a:xfrm>
        </p:grpSpPr>
        <p:sp>
          <p:nvSpPr>
            <p:cNvPr id="8" name="TextBox 7"/>
            <p:cNvSpPr txBox="1"/>
            <p:nvPr/>
          </p:nvSpPr>
          <p:spPr>
            <a:xfrm>
              <a:off x="2055109" y="6361696"/>
              <a:ext cx="13490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Lee et al. (2013)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879681" y="2493819"/>
              <a:ext cx="6523948" cy="4251366"/>
              <a:chOff x="3013654" y="2627290"/>
              <a:chExt cx="6095274" cy="3670473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/>
              <a:srcRect l="30458" t="1868" b="64892"/>
              <a:stretch/>
            </p:blipFill>
            <p:spPr>
              <a:xfrm>
                <a:off x="3013655" y="2627290"/>
                <a:ext cx="6095273" cy="178508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30458" t="63850" b="1617"/>
              <a:stretch/>
            </p:blipFill>
            <p:spPr>
              <a:xfrm>
                <a:off x="3013654" y="4443205"/>
                <a:ext cx="6095273" cy="1854558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1538219" y="4592402"/>
              <a:ext cx="230005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Fractional variance of pentad OLR and U850 anomalies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2459647" y="5678046"/>
              <a:ext cx="457200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067908" y="5540127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20%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12080" y="5893502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50%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459647" y="6039995"/>
              <a:ext cx="457200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93F3D93-CD6A-7F45-9168-0D9235CBE875}"/>
              </a:ext>
            </a:extLst>
          </p:cNvPr>
          <p:cNvSpPr txBox="1"/>
          <p:nvPr/>
        </p:nvSpPr>
        <p:spPr>
          <a:xfrm>
            <a:off x="1429780" y="5460998"/>
            <a:ext cx="8778240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However, </a:t>
            </a:r>
            <a:r>
              <a:rPr lang="en-US" sz="16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regional differences between the Indian Ocean (IO) and Western Pacific (WP)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BSISO index remains deficient to capture the total variance over the ASM region.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35A5FF-4A3B-6844-B529-E68D76DD86C7}"/>
              </a:ext>
            </a:extLst>
          </p:cNvPr>
          <p:cNvSpPr txBox="1"/>
          <p:nvPr/>
        </p:nvSpPr>
        <p:spPr>
          <a:xfrm>
            <a:off x="3035507" y="402428"/>
            <a:ext cx="7131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BSISO 1 explains more ISO variance than RMM1</a:t>
            </a:r>
          </a:p>
        </p:txBody>
      </p:sp>
    </p:spTree>
    <p:extLst>
      <p:ext uri="{BB962C8B-B14F-4D97-AF65-F5344CB8AC3E}">
        <p14:creationId xmlns:p14="http://schemas.microsoft.com/office/powerpoint/2010/main" val="227349559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15453" b="50066"/>
          <a:stretch/>
        </p:blipFill>
        <p:spPr bwMode="auto">
          <a:xfrm>
            <a:off x="1884191" y="783640"/>
            <a:ext cx="6955010" cy="529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46560" y="5840158"/>
            <a:ext cx="8267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Principal modes of IOISO and WPISO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59836" y="1691852"/>
            <a:ext cx="15081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 (IOISO PC1, WPISO PC1)=0.41 at 0-day lag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Out-of-phase pulse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convection between the IO and WP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570DF-3B66-BA41-99D4-D0408512D8C9}"/>
              </a:ext>
            </a:extLst>
          </p:cNvPr>
          <p:cNvSpPr txBox="1"/>
          <p:nvPr/>
        </p:nvSpPr>
        <p:spPr>
          <a:xfrm>
            <a:off x="934041" y="198865"/>
            <a:ext cx="897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BSISO: IO and WNP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A3B40D-2117-774A-AD51-66591D192F0A}"/>
              </a:ext>
            </a:extLst>
          </p:cNvPr>
          <p:cNvSpPr txBox="1"/>
          <p:nvPr/>
        </p:nvSpPr>
        <p:spPr>
          <a:xfrm>
            <a:off x="9159836" y="5840158"/>
            <a:ext cx="2470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S.-S. Lee and Wang 2016</a:t>
            </a:r>
          </a:p>
        </p:txBody>
      </p:sp>
    </p:spTree>
    <p:extLst>
      <p:ext uri="{BB962C8B-B14F-4D97-AF65-F5344CB8AC3E}">
        <p14:creationId xmlns:p14="http://schemas.microsoft.com/office/powerpoint/2010/main" val="211125947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11005" r="7268" b="27837"/>
          <a:stretch>
            <a:fillRect/>
          </a:stretch>
        </p:blipFill>
        <p:spPr bwMode="auto">
          <a:xfrm>
            <a:off x="3563816" y="1057585"/>
            <a:ext cx="6607050" cy="504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88124" y="140677"/>
            <a:ext cx="897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BSISO captures more Fractional variance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2357" y="4952182"/>
            <a:ext cx="2862834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MJO (RMM) index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RMM1/2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443289" y="6269932"/>
            <a:ext cx="54864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127467" y="6100655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27467" y="6439209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50%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9464444" y="6540146"/>
            <a:ext cx="548640" cy="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45EA5D3-0055-7241-94AB-902CDE4B7693}"/>
              </a:ext>
            </a:extLst>
          </p:cNvPr>
          <p:cNvSpPr/>
          <p:nvPr/>
        </p:nvSpPr>
        <p:spPr>
          <a:xfrm>
            <a:off x="844062" y="1607173"/>
            <a:ext cx="2719754" cy="115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IOISO-WPISO index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IOISO PC1/2 and WPISO PC1/2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5276E9-3606-0745-B9FB-96712741B9B2}"/>
              </a:ext>
            </a:extLst>
          </p:cNvPr>
          <p:cNvSpPr/>
          <p:nvPr/>
        </p:nvSpPr>
        <p:spPr>
          <a:xfrm>
            <a:off x="886318" y="3633881"/>
            <a:ext cx="2232021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BSISO index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PC1/2</a:t>
            </a:r>
          </a:p>
        </p:txBody>
      </p:sp>
    </p:spTree>
    <p:extLst>
      <p:ext uri="{BB962C8B-B14F-4D97-AF65-F5344CB8AC3E}">
        <p14:creationId xmlns:p14="http://schemas.microsoft.com/office/powerpoint/2010/main" val="357344184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7181" y="1024305"/>
            <a:ext cx="8979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Monitoring Summary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82278" y="2031110"/>
            <a:ext cx="8778240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BSISO 1/2 indices capture more ISO variance than the RMM1/2 indices. The BSISO1 and 2 represent 30-60 day and 10-30 day ISO, respectively.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IOISO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features a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propagation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30-45 day energy peak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the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PC1 has maximum variance in May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while the </a:t>
            </a:r>
            <a:r>
              <a:rPr lang="en-US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WPISO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propagates </a:t>
            </a:r>
            <a:r>
              <a:rPr lang="en-US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northward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 a broad spectral peak on </a:t>
            </a:r>
            <a:r>
              <a:rPr lang="en-US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10-60 days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the </a:t>
            </a:r>
            <a:r>
              <a:rPr lang="en-US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PC1 has maximum variance in August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IOISO-WPISO index captures about 30% (10%) of daily U850 (OLR) variance over the entire IO-WP region (10S-30N, 60-150E)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which doubles that by the MJO index and is 50% higher than that by the BSISO index. </a:t>
            </a:r>
          </a:p>
        </p:txBody>
      </p:sp>
    </p:spTree>
    <p:extLst>
      <p:ext uri="{BB962C8B-B14F-4D97-AF65-F5344CB8AC3E}">
        <p14:creationId xmlns:p14="http://schemas.microsoft.com/office/powerpoint/2010/main" val="10673341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106368FD-C310-F84B-9CDC-0A3656A115A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09800" y="1410962"/>
            <a:ext cx="7772400" cy="1775177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</a:rPr>
              <a:t>BSISO Prediction and Predictability</a:t>
            </a:r>
            <a:endParaRPr altLang="en-US" sz="32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344BB-53ED-D842-9014-17FC5A8443A1}"/>
              </a:ext>
            </a:extLst>
          </p:cNvPr>
          <p:cNvSpPr txBox="1"/>
          <p:nvPr/>
        </p:nvSpPr>
        <p:spPr>
          <a:xfrm>
            <a:off x="2343397" y="3188678"/>
            <a:ext cx="75052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dirty="0"/>
              <a:t>Lee, S.-S., B. Wang, D. E. </a:t>
            </a:r>
            <a:r>
              <a:rPr lang="en-US" dirty="0" err="1"/>
              <a:t>Waliser</a:t>
            </a:r>
            <a:r>
              <a:rPr lang="en-US" dirty="0"/>
              <a:t>, J. M. </a:t>
            </a:r>
            <a:r>
              <a:rPr lang="en-US" dirty="0" err="1"/>
              <a:t>Neena</a:t>
            </a:r>
            <a:r>
              <a:rPr lang="en-US" dirty="0"/>
              <a:t>, J.-Y. Lee, 2015: </a:t>
            </a:r>
            <a:r>
              <a:rPr lang="en-US" b="1" dirty="0"/>
              <a:t>Predictability and prediction skill of the </a:t>
            </a:r>
            <a:r>
              <a:rPr lang="en-US" b="1" dirty="0">
                <a:solidFill>
                  <a:srgbClr val="C00000"/>
                </a:solidFill>
              </a:rPr>
              <a:t>boreal summer intraseasonal oscillation </a:t>
            </a:r>
            <a:r>
              <a:rPr lang="en-US" b="1" dirty="0"/>
              <a:t>in the Intraseasonal Variability Hindcast Experiment.</a:t>
            </a:r>
            <a:r>
              <a:rPr lang="en-US" dirty="0"/>
              <a:t> </a:t>
            </a:r>
            <a:r>
              <a:rPr lang="en-US" i="1" dirty="0"/>
              <a:t>Climate </a:t>
            </a:r>
            <a:r>
              <a:rPr lang="en-US" i="1" dirty="0" err="1"/>
              <a:t>Dyn</a:t>
            </a:r>
            <a:r>
              <a:rPr lang="en-US" i="1" dirty="0"/>
              <a:t>.</a:t>
            </a:r>
            <a:r>
              <a:rPr lang="en-US" dirty="0"/>
              <a:t>, 45(7-8), 2123-2135, </a:t>
            </a:r>
            <a:r>
              <a:rPr lang="en-US" dirty="0" err="1"/>
              <a:t>doi</a:t>
            </a:r>
            <a:r>
              <a:rPr lang="en-US" dirty="0"/>
              <a:t>: 10.1007/s00382-014-2461-5.</a:t>
            </a:r>
          </a:p>
          <a:p>
            <a:pPr marL="457200" indent="-457200"/>
            <a:r>
              <a:rPr lang="en-US" dirty="0"/>
              <a:t>Lee, S.-S. , B. Wang, 2016: </a:t>
            </a:r>
            <a:r>
              <a:rPr lang="en-US" b="1" dirty="0"/>
              <a:t>Regional boreal summer intraseasonal oscillation over Indian Ocean and Western Pacific: Comparison and predictability study</a:t>
            </a:r>
            <a:r>
              <a:rPr lang="en-US" dirty="0"/>
              <a:t>. </a:t>
            </a:r>
            <a:r>
              <a:rPr lang="en-US" i="1" dirty="0"/>
              <a:t>Climate </a:t>
            </a:r>
            <a:r>
              <a:rPr lang="en-US" i="1" dirty="0" err="1"/>
              <a:t>Dyn</a:t>
            </a:r>
            <a:r>
              <a:rPr lang="en-US" i="1" dirty="0"/>
              <a:t>.</a:t>
            </a:r>
            <a:r>
              <a:rPr lang="en-US" dirty="0"/>
              <a:t>, 46(7-8), 2213-2229, </a:t>
            </a:r>
            <a:r>
              <a:rPr lang="en-US" dirty="0" err="1"/>
              <a:t>doi</a:t>
            </a:r>
            <a:r>
              <a:rPr lang="en-US" dirty="0"/>
              <a:t>: 10.1007/s00382-015-2698-7.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937865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3663" y="1145880"/>
            <a:ext cx="5392468" cy="207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5272651" y="642038"/>
            <a:ext cx="2072216" cy="362712"/>
          </a:xfrm>
          <a:prstGeom prst="rect">
            <a:avLst/>
          </a:prstGeom>
          <a:solidFill>
            <a:srgbClr val="CC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81620" tIns="42442" rIns="81620" bIns="42442">
            <a:sp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b="1" dirty="0">
                <a:solidFill>
                  <a:srgbClr val="0000FF"/>
                </a:solidFill>
              </a:rPr>
              <a:t>Perturbed Forecasts</a:t>
            </a:r>
          </a:p>
        </p:txBody>
      </p:sp>
      <p:sp>
        <p:nvSpPr>
          <p:cNvPr id="1030" name="Line 3"/>
          <p:cNvSpPr>
            <a:spLocks noChangeShapeType="1"/>
          </p:cNvSpPr>
          <p:nvPr/>
        </p:nvSpPr>
        <p:spPr bwMode="auto">
          <a:xfrm flipH="1">
            <a:off x="6508756" y="1033596"/>
            <a:ext cx="230509" cy="493765"/>
          </a:xfrm>
          <a:prstGeom prst="line">
            <a:avLst/>
          </a:prstGeom>
          <a:noFill/>
          <a:ln w="25560" cap="sq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 lIns="82926" tIns="41464" rIns="82926" bIns="41464"/>
          <a:lstStyle/>
          <a:p>
            <a:endParaRPr lang="en-US"/>
          </a:p>
        </p:txBody>
      </p:sp>
      <p:sp>
        <p:nvSpPr>
          <p:cNvPr id="1031" name="Line 4"/>
          <p:cNvSpPr>
            <a:spLocks noChangeShapeType="1"/>
          </p:cNvSpPr>
          <p:nvPr/>
        </p:nvSpPr>
        <p:spPr bwMode="auto">
          <a:xfrm>
            <a:off x="6755112" y="1014882"/>
            <a:ext cx="69153" cy="414589"/>
          </a:xfrm>
          <a:prstGeom prst="line">
            <a:avLst/>
          </a:prstGeom>
          <a:noFill/>
          <a:ln w="25560" cap="sq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 lIns="82926" tIns="41464" rIns="82926" bIns="41464"/>
          <a:lstStyle/>
          <a:p>
            <a:endParaRPr lang="en-US"/>
          </a:p>
        </p:txBody>
      </p:sp>
      <p:sp>
        <p:nvSpPr>
          <p:cNvPr id="1032" name="Text Box 5"/>
          <p:cNvSpPr txBox="1">
            <a:spLocks noChangeArrowheads="1"/>
          </p:cNvSpPr>
          <p:nvPr/>
        </p:nvSpPr>
        <p:spPr bwMode="auto">
          <a:xfrm>
            <a:off x="3293156" y="640599"/>
            <a:ext cx="1251542" cy="362712"/>
          </a:xfrm>
          <a:prstGeom prst="rect">
            <a:avLst/>
          </a:prstGeom>
          <a:solidFill>
            <a:srgbClr val="CC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81620" tIns="42442" rIns="81620" bIns="42442">
            <a:sp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b="1" dirty="0">
                <a:solidFill>
                  <a:srgbClr val="FF00FF"/>
                </a:solidFill>
              </a:rPr>
              <a:t>Control run</a:t>
            </a:r>
          </a:p>
        </p:txBody>
      </p:sp>
      <p:sp>
        <p:nvSpPr>
          <p:cNvPr id="1033" name="Line 6"/>
          <p:cNvSpPr>
            <a:spLocks noChangeShapeType="1"/>
          </p:cNvSpPr>
          <p:nvPr/>
        </p:nvSpPr>
        <p:spPr bwMode="auto">
          <a:xfrm>
            <a:off x="4441379" y="905476"/>
            <a:ext cx="414916" cy="414589"/>
          </a:xfrm>
          <a:prstGeom prst="line">
            <a:avLst/>
          </a:prstGeom>
          <a:noFill/>
          <a:ln w="25560" cap="sq">
            <a:solidFill>
              <a:srgbClr val="FF00FF"/>
            </a:solidFill>
            <a:miter lim="800000"/>
            <a:headEnd/>
            <a:tailEnd type="triangle" w="med" len="med"/>
          </a:ln>
        </p:spPr>
        <p:txBody>
          <a:bodyPr lIns="82926" tIns="41464" rIns="82926" bIns="41464"/>
          <a:lstStyle/>
          <a:p>
            <a:endParaRPr lang="en-US"/>
          </a:p>
        </p:txBody>
      </p:sp>
      <p:pic>
        <p:nvPicPr>
          <p:cNvPr id="103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410" y="3090707"/>
            <a:ext cx="2212885" cy="76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0698" y="4115664"/>
            <a:ext cx="2212885" cy="55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Text Box 9"/>
          <p:cNvSpPr txBox="1">
            <a:spLocks noChangeArrowheads="1"/>
          </p:cNvSpPr>
          <p:nvPr/>
        </p:nvSpPr>
        <p:spPr bwMode="auto">
          <a:xfrm>
            <a:off x="2222732" y="2897809"/>
            <a:ext cx="1620489" cy="31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0" tIns="42442" rIns="81620" bIns="42442">
            <a:sp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500" b="1" dirty="0">
                <a:solidFill>
                  <a:srgbClr val="0066CC"/>
                </a:solidFill>
                <a:latin typeface="CM Roman" charset="0"/>
              </a:rPr>
              <a:t>Signal  (L=25 days)</a:t>
            </a:r>
          </a:p>
        </p:txBody>
      </p:sp>
      <p:sp>
        <p:nvSpPr>
          <p:cNvPr id="1037" name="Text Box 10"/>
          <p:cNvSpPr txBox="1">
            <a:spLocks noChangeArrowheads="1"/>
          </p:cNvSpPr>
          <p:nvPr/>
        </p:nvSpPr>
        <p:spPr bwMode="auto">
          <a:xfrm>
            <a:off x="2264511" y="3914129"/>
            <a:ext cx="568021" cy="31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0" tIns="42442" rIns="81620" bIns="42442">
            <a:sp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500" b="1" dirty="0">
                <a:solidFill>
                  <a:srgbClr val="000000"/>
                </a:solidFill>
                <a:latin typeface="CM Roman" charset="0"/>
              </a:rPr>
              <a:t>Error</a:t>
            </a:r>
          </a:p>
        </p:txBody>
      </p:sp>
      <p:pic>
        <p:nvPicPr>
          <p:cNvPr id="1038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7823" y="3151169"/>
            <a:ext cx="3525345" cy="207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Line 13"/>
          <p:cNvSpPr>
            <a:spLocks noChangeShapeType="1"/>
          </p:cNvSpPr>
          <p:nvPr/>
        </p:nvSpPr>
        <p:spPr bwMode="auto">
          <a:xfrm>
            <a:off x="8105030" y="4187642"/>
            <a:ext cx="1441" cy="621884"/>
          </a:xfrm>
          <a:prstGeom prst="line">
            <a:avLst/>
          </a:prstGeom>
          <a:noFill/>
          <a:ln w="50760" cap="sq">
            <a:solidFill>
              <a:srgbClr val="FFCC00"/>
            </a:solidFill>
            <a:prstDash val="sysDot"/>
            <a:miter lim="800000"/>
            <a:headEnd/>
            <a:tailEnd/>
          </a:ln>
        </p:spPr>
        <p:txBody>
          <a:bodyPr lIns="82926" tIns="41464" rIns="82926" bIns="41464"/>
          <a:lstStyle/>
          <a:p>
            <a:endParaRPr lang="en-US"/>
          </a:p>
        </p:txBody>
      </p:sp>
      <p:sp>
        <p:nvSpPr>
          <p:cNvPr id="1040" name="Text Box 14"/>
          <p:cNvSpPr txBox="1">
            <a:spLocks noChangeArrowheads="1"/>
          </p:cNvSpPr>
          <p:nvPr/>
        </p:nvSpPr>
        <p:spPr bwMode="auto">
          <a:xfrm>
            <a:off x="5452737" y="3466429"/>
            <a:ext cx="681001" cy="31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0" tIns="42442" rIns="81620" bIns="42442">
            <a:sp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500" b="1" dirty="0">
                <a:solidFill>
                  <a:srgbClr val="0047FF"/>
                </a:solidFill>
                <a:latin typeface="CM Roman" charset="0"/>
              </a:rPr>
              <a:t>Signal </a:t>
            </a:r>
          </a:p>
        </p:txBody>
      </p:sp>
      <p:sp>
        <p:nvSpPr>
          <p:cNvPr id="1041" name="Line 15"/>
          <p:cNvSpPr>
            <a:spLocks noChangeShapeType="1"/>
          </p:cNvSpPr>
          <p:nvPr/>
        </p:nvSpPr>
        <p:spPr bwMode="auto">
          <a:xfrm>
            <a:off x="6095280" y="3708273"/>
            <a:ext cx="414916" cy="414589"/>
          </a:xfrm>
          <a:prstGeom prst="line">
            <a:avLst/>
          </a:prstGeom>
          <a:noFill/>
          <a:ln w="25560" cap="sq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 lIns="82926" tIns="41464" rIns="82926" bIns="41464"/>
          <a:lstStyle/>
          <a:p>
            <a:endParaRPr lang="en-US"/>
          </a:p>
        </p:txBody>
      </p:sp>
      <p:sp>
        <p:nvSpPr>
          <p:cNvPr id="1042" name="Line 16"/>
          <p:cNvSpPr>
            <a:spLocks noChangeShapeType="1"/>
          </p:cNvSpPr>
          <p:nvPr/>
        </p:nvSpPr>
        <p:spPr bwMode="auto">
          <a:xfrm flipH="1">
            <a:off x="8544438" y="3577274"/>
            <a:ext cx="763561" cy="436182"/>
          </a:xfrm>
          <a:prstGeom prst="line">
            <a:avLst/>
          </a:prstGeom>
          <a:noFill/>
          <a:ln w="25560" cap="sq">
            <a:solidFill>
              <a:srgbClr val="333333"/>
            </a:solidFill>
            <a:miter lim="800000"/>
            <a:headEnd/>
            <a:tailEnd type="triangle" w="med" len="med"/>
          </a:ln>
        </p:spPr>
        <p:txBody>
          <a:bodyPr lIns="82926" tIns="41464" rIns="82926" bIns="41464"/>
          <a:lstStyle/>
          <a:p>
            <a:endParaRPr lang="en-US"/>
          </a:p>
        </p:txBody>
      </p:sp>
      <p:sp>
        <p:nvSpPr>
          <p:cNvPr id="1043" name="Text Box 17"/>
          <p:cNvSpPr txBox="1">
            <a:spLocks noChangeArrowheads="1"/>
          </p:cNvSpPr>
          <p:nvPr/>
        </p:nvSpPr>
        <p:spPr bwMode="auto">
          <a:xfrm>
            <a:off x="8064691" y="3256256"/>
            <a:ext cx="1655883" cy="31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0" tIns="42442" rIns="81620" bIns="42442">
            <a:sp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500" b="1" dirty="0">
                <a:solidFill>
                  <a:srgbClr val="000000"/>
                </a:solidFill>
                <a:latin typeface="CM Roman" charset="0"/>
              </a:rPr>
              <a:t>Mean square Error</a:t>
            </a:r>
          </a:p>
        </p:txBody>
      </p:sp>
      <p:sp>
        <p:nvSpPr>
          <p:cNvPr id="1044" name="Text Box 18"/>
          <p:cNvSpPr txBox="1">
            <a:spLocks noChangeArrowheads="1"/>
          </p:cNvSpPr>
          <p:nvPr/>
        </p:nvSpPr>
        <p:spPr bwMode="auto">
          <a:xfrm>
            <a:off x="1731458" y="175626"/>
            <a:ext cx="8713236" cy="42426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lIns="81620" tIns="42442" rIns="81620" bIns="42442">
            <a:spAutoFit/>
          </a:bodyPr>
          <a:lstStyle/>
          <a:p>
            <a:pPr algn="ctr"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537387" algn="l"/>
              </a:tabLst>
            </a:pPr>
            <a:r>
              <a:rPr lang="en-US" sz="2200" b="1" dirty="0">
                <a:solidFill>
                  <a:srgbClr val="FFFFFF"/>
                </a:solidFill>
                <a:latin typeface="CM Roman" charset="0"/>
              </a:rPr>
              <a:t>     Signal to Error ratio estimate of MJO/ISV predictability</a:t>
            </a:r>
          </a:p>
        </p:txBody>
      </p:sp>
      <p:sp>
        <p:nvSpPr>
          <p:cNvPr id="1045" name="TextBox 3"/>
          <p:cNvSpPr txBox="1">
            <a:spLocks noChangeArrowheads="1"/>
          </p:cNvSpPr>
          <p:nvPr/>
        </p:nvSpPr>
        <p:spPr bwMode="auto">
          <a:xfrm>
            <a:off x="1946121" y="5575364"/>
            <a:ext cx="3595939" cy="1468732"/>
          </a:xfrm>
          <a:prstGeom prst="rect">
            <a:avLst/>
          </a:prstGeom>
          <a:solidFill>
            <a:srgbClr val="D6D6F5"/>
          </a:solidFill>
          <a:ln w="9525">
            <a:noFill/>
            <a:miter lim="800000"/>
            <a:headEnd/>
            <a:tailEnd/>
          </a:ln>
        </p:spPr>
        <p:txBody>
          <a:bodyPr lIns="82926" tIns="41464" rIns="82926" bIns="41464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As in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Waliser et al. (2003, 2004);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Liess et al. (2005); Fu et al. (2007)</a:t>
            </a:r>
          </a:p>
          <a:p>
            <a:pPr algn="ctr"/>
            <a:r>
              <a:rPr lang="en-US" b="1">
                <a:solidFill>
                  <a:srgbClr val="000000"/>
                </a:solidFill>
              </a:rPr>
              <a:t>Except using a modern indices</a:t>
            </a:r>
          </a:p>
          <a:p>
            <a:pPr algn="ctr"/>
            <a:r>
              <a:rPr lang="en-US" b="1">
                <a:solidFill>
                  <a:srgbClr val="000000"/>
                </a:solidFill>
              </a:rPr>
              <a:t>(e.g. RMM1 &amp; RMM2 for MJO)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371891" y="6276424"/>
          <a:ext cx="3688142" cy="528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3" r:id="rId8" imgW="4125960" imgH="583200" progId="">
                  <p:embed/>
                </p:oleObj>
              </mc:Choice>
              <mc:Fallback>
                <p:oleObj r:id="rId8" imgW="4125960" imgH="583200" progId="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1891" y="6276424"/>
                        <a:ext cx="3688142" cy="52831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4"/>
          <p:cNvGraphicFramePr>
            <a:graphicFrameLocks noChangeAspect="1"/>
          </p:cNvGraphicFramePr>
          <p:nvPr/>
        </p:nvGraphicFramePr>
        <p:xfrm>
          <a:off x="6233586" y="5847439"/>
          <a:ext cx="3901363" cy="331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4" r:id="rId10" imgW="3308400" imgH="212040" progId="">
                  <p:embed/>
                </p:oleObj>
              </mc:Choice>
              <mc:Fallback>
                <p:oleObj r:id="rId10" imgW="3308400" imgH="212040" progId="">
                  <p:embed/>
                  <p:pic>
                    <p:nvPicPr>
                      <p:cNvPr id="102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3586" y="5847439"/>
                        <a:ext cx="3901363" cy="33109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 bwMode="auto">
          <a:xfrm>
            <a:off x="2361036" y="5432849"/>
            <a:ext cx="7468488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7" name="TextBox 6"/>
          <p:cNvSpPr txBox="1"/>
          <p:nvPr/>
        </p:nvSpPr>
        <p:spPr>
          <a:xfrm>
            <a:off x="8100706" y="1494250"/>
            <a:ext cx="2534157" cy="914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82926" tIns="41464" rIns="82926" bIns="41464">
            <a:spAutoFit/>
          </a:bodyPr>
          <a:lstStyle/>
          <a:p>
            <a:pPr algn="ctr" defTabSz="414633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Initial Condition </a:t>
            </a:r>
          </a:p>
          <a:p>
            <a:pPr algn="ctr" defTabSz="414633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Differences Based On</a:t>
            </a:r>
          </a:p>
          <a:p>
            <a:pPr algn="ctr" defTabSz="414633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Forecasts 1 Day Apart</a:t>
            </a:r>
          </a:p>
        </p:txBody>
      </p:sp>
      <p:sp>
        <p:nvSpPr>
          <p:cNvPr id="1048" name="Text Box 8"/>
          <p:cNvSpPr txBox="1">
            <a:spLocks noChangeArrowheads="1"/>
          </p:cNvSpPr>
          <p:nvPr/>
        </p:nvSpPr>
        <p:spPr bwMode="auto">
          <a:xfrm>
            <a:off x="5562600" y="5474598"/>
            <a:ext cx="5072264" cy="316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20" tIns="40809" rIns="81620" bIns="40809"/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dirty="0" err="1">
                <a:solidFill>
                  <a:srgbClr val="0000FF"/>
                </a:solidFill>
                <a:latin typeface="CM Roman" charset="0"/>
              </a:rPr>
              <a:t>Bivariate</a:t>
            </a:r>
            <a:r>
              <a:rPr lang="en-US" dirty="0">
                <a:solidFill>
                  <a:srgbClr val="0000FF"/>
                </a:solidFill>
                <a:latin typeface="CM Roman" charset="0"/>
              </a:rPr>
              <a:t> estimates of Signal and Error</a:t>
            </a:r>
          </a:p>
        </p:txBody>
      </p:sp>
      <p:pic>
        <p:nvPicPr>
          <p:cNvPr id="1049" name="Picture 2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15274" y="4672770"/>
            <a:ext cx="2835259" cy="6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45976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t="17078" r="32859" b="38943"/>
          <a:stretch/>
        </p:blipFill>
        <p:spPr bwMode="auto">
          <a:xfrm>
            <a:off x="1453662" y="2317458"/>
            <a:ext cx="5046099" cy="427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8124" y="140677"/>
            <a:ext cx="897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Predictability and prediction skill of IOISO &amp; WPISO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8124" y="754949"/>
            <a:ext cx="4629102" cy="116955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IOISO/WPISO initial condition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sqrt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(OBS PC1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OBS PC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at forecast lead day 0 &gt; 1.5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IOISO/WPISO initial condition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sqrt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(OBS PC1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OBS PC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at forecast lead day 0 &lt; 0.8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818671" y="1165948"/>
          <a:ext cx="3635477" cy="8458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476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725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Predictability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Strong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Weak</a:t>
                      </a:r>
                      <a:endParaRPr lang="en-US" sz="14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16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IOISO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days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days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6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99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WPISO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days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days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1" t="24618" b="42426"/>
          <a:stretch/>
        </p:blipFill>
        <p:spPr bwMode="auto">
          <a:xfrm>
            <a:off x="6928338" y="3417534"/>
            <a:ext cx="3434862" cy="352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47821" y="796417"/>
            <a:ext cx="1931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Multi-model mean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823586" y="2291741"/>
          <a:ext cx="3635477" cy="8458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476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725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Prediction skill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Strong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Weak</a:t>
                      </a:r>
                      <a:endParaRPr lang="en-US" sz="14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16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IOISO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days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days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6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99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WPISO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days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days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00157" y="2112906"/>
            <a:ext cx="4961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Predictability and prediction skill by ensemble-mean method</a:t>
            </a:r>
          </a:p>
        </p:txBody>
      </p:sp>
    </p:spTree>
    <p:extLst>
      <p:ext uri="{BB962C8B-B14F-4D97-AF65-F5344CB8AC3E}">
        <p14:creationId xmlns:p14="http://schemas.microsoft.com/office/powerpoint/2010/main" val="132102639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0180" y="2081153"/>
            <a:ext cx="8979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Prediction/predictability Summary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65779" y="2895753"/>
            <a:ext cx="8778240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multi-model mean estimate of the predictability is 40-45 days for the IOISO index, whereas 33-37 days for the WPISO index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depending on the initial amplitude.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multi-model mean prediction skill is significantly higher with large initial amplitude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(~20 days for two indices) than that with small initial amplitude (~11 days).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Estimated predictability depends on the quality of the models used.</a:t>
            </a:r>
          </a:p>
        </p:txBody>
      </p:sp>
    </p:spTree>
    <p:extLst>
      <p:ext uri="{BB962C8B-B14F-4D97-AF65-F5344CB8AC3E}">
        <p14:creationId xmlns:p14="http://schemas.microsoft.com/office/powerpoint/2010/main" val="241112180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106368FD-C310-F84B-9CDC-0A3656A115A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0" y="1905000"/>
            <a:ext cx="7772400" cy="2667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</a:rPr>
              <a:t>4</a:t>
            </a:r>
            <a:r>
              <a:rPr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</a:rPr>
              <a:t>. 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</a:rPr>
              <a:t>Impacts of BSISO on extreme whether and midlatitude </a:t>
            </a:r>
            <a:endParaRPr altLang="en-US" sz="40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8742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106368FD-C310-F84B-9CDC-0A3656A115A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0" y="1905000"/>
            <a:ext cx="7772400" cy="2667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</a:rPr>
              <a:t>1</a:t>
            </a:r>
            <a:r>
              <a:rPr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</a:rPr>
              <a:t>. 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</a:rPr>
              <a:t>Distinct features of BSISO</a:t>
            </a:r>
            <a:b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</a:rPr>
            </a:b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</a:rPr>
              <a:t> </a:t>
            </a:r>
            <a:endParaRPr altLang="en-US" sz="40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07419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fig2ad">
            <a:extLst>
              <a:ext uri="{FF2B5EF4-FFF2-40B4-BE49-F238E27FC236}">
                <a16:creationId xmlns:a16="http://schemas.microsoft.com/office/drawing/2014/main" id="{57917827-308C-1E4E-85B6-FB4F9DDD3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8610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TextBox 7">
            <a:extLst>
              <a:ext uri="{FF2B5EF4-FFF2-40B4-BE49-F238E27FC236}">
                <a16:creationId xmlns:a16="http://schemas.microsoft.com/office/drawing/2014/main" id="{8B8EEEBF-F114-4E4E-AAC9-690F7770D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09601"/>
            <a:ext cx="8839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>
                <a:solidFill>
                  <a:srgbClr val="FF0000"/>
                </a:solidFill>
              </a:rPr>
              <a:t>Monitoring BSISO Using monsoon circulation indices</a:t>
            </a:r>
          </a:p>
        </p:txBody>
      </p:sp>
      <p:sp>
        <p:nvSpPr>
          <p:cNvPr id="152580" name="TextBox 5">
            <a:extLst>
              <a:ext uri="{FF2B5EF4-FFF2-40B4-BE49-F238E27FC236}">
                <a16:creationId xmlns:a16="http://schemas.microsoft.com/office/drawing/2014/main" id="{A94CBB69-CAF8-FB4A-BC37-245DC38BE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1" y="6096001"/>
            <a:ext cx="3160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1" hangingPunct="1">
              <a:defRPr/>
            </a:pPr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Wang, Wu, Lau 2001, JC</a:t>
            </a:r>
          </a:p>
        </p:txBody>
      </p:sp>
      <p:sp>
        <p:nvSpPr>
          <p:cNvPr id="152581" name="TextBox 4">
            <a:extLst>
              <a:ext uri="{FF2B5EF4-FFF2-40B4-BE49-F238E27FC236}">
                <a16:creationId xmlns:a16="http://schemas.microsoft.com/office/drawing/2014/main" id="{B9D7DA92-A620-2542-B25A-4924F1E0B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52400"/>
            <a:ext cx="44807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>
                <a:solidFill>
                  <a:srgbClr val="FF0000"/>
                </a:solidFill>
              </a:rPr>
              <a:t>Asian summer monsoon ISO:</a:t>
            </a:r>
          </a:p>
        </p:txBody>
      </p:sp>
    </p:spTree>
    <p:extLst>
      <p:ext uri="{BB962C8B-B14F-4D97-AF65-F5344CB8AC3E}">
        <p14:creationId xmlns:p14="http://schemas.microsoft.com/office/powerpoint/2010/main" val="319253290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Box 4">
            <a:extLst>
              <a:ext uri="{FF2B5EF4-FFF2-40B4-BE49-F238E27FC236}">
                <a16:creationId xmlns:a16="http://schemas.microsoft.com/office/drawing/2014/main" id="{6406086F-E7D7-9646-AA7A-DC36B20E6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073776"/>
            <a:ext cx="85344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ko-KR" sz="1500">
                <a:solidFill>
                  <a:srgbClr val="000000"/>
                </a:solidFill>
                <a:ea typeface="Gulim" pitchFamily="34" charset="-127"/>
              </a:rPr>
              <a:t>Time series of Indian Summer Monsoon Index (left)Western North Pacific Summer Monsoon Index (right).(top) Mean 365-day annual cycle (lower three panels) The thin lines are daily anomaly values, the thick lines are 30-60 day band-passed values for the years 1979, 1992 and 2008.</a:t>
            </a:r>
            <a:endParaRPr lang="ko-KR" altLang="en-US" sz="1500">
              <a:solidFill>
                <a:srgbClr val="000000"/>
              </a:solidFill>
              <a:ea typeface="Gulim" pitchFamily="34" charset="-127"/>
            </a:endParaRPr>
          </a:p>
        </p:txBody>
      </p:sp>
      <p:pic>
        <p:nvPicPr>
          <p:cNvPr id="104450" name="Picture 2">
            <a:extLst>
              <a:ext uri="{FF2B5EF4-FFF2-40B4-BE49-F238E27FC236}">
                <a16:creationId xmlns:a16="http://schemas.microsoft.com/office/drawing/2014/main" id="{E65F89C6-0C9B-5D4A-8D49-33B67E2C1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7" t="13364" r="9348" b="7127"/>
          <a:stretch>
            <a:fillRect/>
          </a:stretch>
        </p:blipFill>
        <p:spPr bwMode="auto">
          <a:xfrm>
            <a:off x="2209800" y="914400"/>
            <a:ext cx="7772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4" name="TextBox 8">
            <a:extLst>
              <a:ext uri="{FF2B5EF4-FFF2-40B4-BE49-F238E27FC236}">
                <a16:creationId xmlns:a16="http://schemas.microsoft.com/office/drawing/2014/main" id="{362DA619-57DD-9248-A08B-017CB6C26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28600"/>
            <a:ext cx="838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>
                <a:solidFill>
                  <a:srgbClr val="FF0000"/>
                </a:solidFill>
              </a:rPr>
              <a:t>ISO of Monsoon circulation</a:t>
            </a:r>
          </a:p>
        </p:txBody>
      </p:sp>
      <p:sp>
        <p:nvSpPr>
          <p:cNvPr id="153605" name="TextBox 9">
            <a:extLst>
              <a:ext uri="{FF2B5EF4-FFF2-40B4-BE49-F238E27FC236}">
                <a16:creationId xmlns:a16="http://schemas.microsoft.com/office/drawing/2014/main" id="{F1E58F8F-FE1E-5D40-84B8-CC0444705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1" y="1600200"/>
            <a:ext cx="5565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rgbClr val="FF0000"/>
                </a:solidFill>
              </a:rPr>
              <a:t>ISM</a:t>
            </a:r>
          </a:p>
        </p:txBody>
      </p:sp>
      <p:sp>
        <p:nvSpPr>
          <p:cNvPr id="153606" name="TextBox 10">
            <a:extLst>
              <a:ext uri="{FF2B5EF4-FFF2-40B4-BE49-F238E27FC236}">
                <a16:creationId xmlns:a16="http://schemas.microsoft.com/office/drawing/2014/main" id="{192370D7-C169-C44F-BB5F-9F32EF7F2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1" y="1676400"/>
            <a:ext cx="1145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rgbClr val="FF0000"/>
                </a:solidFill>
              </a:rPr>
              <a:t>EA-WPSM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107809-01F7-FA44-B472-9115595A85EE}"/>
              </a:ext>
            </a:extLst>
          </p:cNvPr>
          <p:cNvSpPr txBox="1"/>
          <p:nvPr/>
        </p:nvSpPr>
        <p:spPr>
          <a:xfrm>
            <a:off x="1783830" y="27282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1979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1C3D40-B4AF-AF4E-975F-26FDCE45A075}"/>
              </a:ext>
            </a:extLst>
          </p:cNvPr>
          <p:cNvSpPr txBox="1"/>
          <p:nvPr/>
        </p:nvSpPr>
        <p:spPr>
          <a:xfrm>
            <a:off x="1797236" y="39648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2F7E5-85CE-F944-BC05-25707FE81765}"/>
              </a:ext>
            </a:extLst>
          </p:cNvPr>
          <p:cNvSpPr txBox="1"/>
          <p:nvPr/>
        </p:nvSpPr>
        <p:spPr>
          <a:xfrm>
            <a:off x="1905000" y="520158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77695127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TextBox 3">
            <a:extLst>
              <a:ext uri="{FF2B5EF4-FFF2-40B4-BE49-F238E27FC236}">
                <a16:creationId xmlns:a16="http://schemas.microsoft.com/office/drawing/2014/main" id="{A3430B02-7648-444B-B646-4269A3F40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800601"/>
            <a:ext cx="5004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(c)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D7E162-941B-364E-819F-2B02D1CE0BBC}"/>
              </a:ext>
            </a:extLst>
          </p:cNvPr>
          <p:cNvGrpSpPr/>
          <p:nvPr/>
        </p:nvGrpSpPr>
        <p:grpSpPr>
          <a:xfrm>
            <a:off x="2293317" y="800308"/>
            <a:ext cx="5711253" cy="3761014"/>
            <a:chOff x="2013857" y="1036864"/>
            <a:chExt cx="4419600" cy="3668486"/>
          </a:xfrm>
        </p:grpSpPr>
        <p:pic>
          <p:nvPicPr>
            <p:cNvPr id="108545" name="Object 5">
              <a:extLst>
                <a:ext uri="{FF2B5EF4-FFF2-40B4-BE49-F238E27FC236}">
                  <a16:creationId xmlns:a16="http://schemas.microsoft.com/office/drawing/2014/main" id="{5A3EC5AB-0337-5E47-829E-73A82FF64E0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5" t="-281" r="21275" b="-2692"/>
            <a:stretch>
              <a:fillRect/>
            </a:stretch>
          </p:blipFill>
          <p:spPr bwMode="auto">
            <a:xfrm>
              <a:off x="2013857" y="1036864"/>
              <a:ext cx="3886200" cy="3668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547" name="Object 5">
              <a:extLst>
                <a:ext uri="{FF2B5EF4-FFF2-40B4-BE49-F238E27FC236}">
                  <a16:creationId xmlns:a16="http://schemas.microsoft.com/office/drawing/2014/main" id="{52F46593-2C4F-D444-B98E-A016ABD65E0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25" t="-281" r="-926" b="32816"/>
            <a:stretch>
              <a:fillRect/>
            </a:stretch>
          </p:blipFill>
          <p:spPr bwMode="auto">
            <a:xfrm>
              <a:off x="5900057" y="1036864"/>
              <a:ext cx="5334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8548" name="Picture 9">
            <a:extLst>
              <a:ext uri="{FF2B5EF4-FFF2-40B4-BE49-F238E27FC236}">
                <a16:creationId xmlns:a16="http://schemas.microsoft.com/office/drawing/2014/main" id="{F30B3345-D567-EE48-903D-C79D4B87C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t="14026" r="-2161" b="6258"/>
          <a:stretch>
            <a:fillRect/>
          </a:stretch>
        </p:blipFill>
        <p:spPr bwMode="auto">
          <a:xfrm>
            <a:off x="2782272" y="4448670"/>
            <a:ext cx="4533009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8" name="TextBox 6">
            <a:extLst>
              <a:ext uri="{FF2B5EF4-FFF2-40B4-BE49-F238E27FC236}">
                <a16:creationId xmlns:a16="http://schemas.microsoft.com/office/drawing/2014/main" id="{7F465770-69E6-F049-B219-3B9F06487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62" y="4617054"/>
            <a:ext cx="273017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Number of TC RI in the monsoon trough</a:t>
            </a:r>
          </a:p>
          <a:p>
            <a:pPr eaLnBrk="1" hangingPunct="1">
              <a:defRPr/>
            </a:pP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Phases 1 (5) represents the strongest (weakest) convection phases over EWP (5</a:t>
            </a:r>
            <a:r>
              <a:rPr lang="en-US" sz="1600" baseline="30000" dirty="0">
                <a:solidFill>
                  <a:srgbClr val="000000"/>
                </a:solidFill>
                <a:latin typeface="Calibri" pitchFamily="34" charset="0"/>
              </a:rPr>
              <a:t>o</a:t>
            </a:r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S-5</a:t>
            </a:r>
            <a:r>
              <a:rPr lang="en-US" sz="1600" baseline="30000" dirty="0">
                <a:solidFill>
                  <a:srgbClr val="000000"/>
                </a:solidFill>
                <a:latin typeface="Calibri" pitchFamily="34" charset="0"/>
              </a:rPr>
              <a:t>o</a:t>
            </a:r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N, 140</a:t>
            </a:r>
            <a:r>
              <a:rPr lang="en-US" sz="1600" baseline="30000" dirty="0">
                <a:solidFill>
                  <a:srgbClr val="000000"/>
                </a:solidFill>
                <a:latin typeface="Calibri" pitchFamily="34" charset="0"/>
              </a:rPr>
              <a:t>o</a:t>
            </a:r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E-160</a:t>
            </a:r>
            <a:r>
              <a:rPr lang="en-US" sz="1600" baseline="30000" dirty="0">
                <a:solidFill>
                  <a:srgbClr val="000000"/>
                </a:solidFill>
                <a:latin typeface="Calibri" pitchFamily="34" charset="0"/>
              </a:rPr>
              <a:t>o</a:t>
            </a:r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E). 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A2BA0FAF-1EC6-2546-9119-47190609A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3857" y="127201"/>
            <a:ext cx="38068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</a:rPr>
              <a:t>MJO Impacts – WNP TC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B81E2-D00E-064B-B93F-76106AB07D3E}"/>
              </a:ext>
            </a:extLst>
          </p:cNvPr>
          <p:cNvSpPr txBox="1"/>
          <p:nvPr/>
        </p:nvSpPr>
        <p:spPr>
          <a:xfrm>
            <a:off x="4526315" y="6488668"/>
            <a:ext cx="2177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 and Zhou 2008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4D252-C4C9-D442-BF14-7BA784BE872C}"/>
              </a:ext>
            </a:extLst>
          </p:cNvPr>
          <p:cNvSpPr txBox="1"/>
          <p:nvPr/>
        </p:nvSpPr>
        <p:spPr>
          <a:xfrm>
            <a:off x="143655" y="1224452"/>
            <a:ext cx="22620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Phase 4 active WNP monsoon</a:t>
            </a:r>
          </a:p>
          <a:p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The dashed box (10-20 ºN, 110-150 ºE): WNPSM trough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4D941D-E43A-B044-81C9-138D475298E1}"/>
              </a:ext>
            </a:extLst>
          </p:cNvPr>
          <p:cNvSpPr txBox="1"/>
          <p:nvPr/>
        </p:nvSpPr>
        <p:spPr>
          <a:xfrm>
            <a:off x="134585" y="3156160"/>
            <a:ext cx="202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Phase 8 dry phase of WNP monsoon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FB5AE-8182-C849-ABD9-793F5F571C51}"/>
              </a:ext>
            </a:extLst>
          </p:cNvPr>
          <p:cNvSpPr txBox="1"/>
          <p:nvPr/>
        </p:nvSpPr>
        <p:spPr>
          <a:xfrm>
            <a:off x="8149919" y="1039786"/>
            <a:ext cx="2837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Composite for 55 ISO events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69C38C-230F-B544-B628-977DCCF03612}"/>
              </a:ext>
            </a:extLst>
          </p:cNvPr>
          <p:cNvSpPr txBox="1"/>
          <p:nvPr/>
        </p:nvSpPr>
        <p:spPr>
          <a:xfrm>
            <a:off x="8004570" y="3738771"/>
            <a:ext cx="34542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Prediction value: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The RI maximum over the WNP lags the peak wet phase of the EWP ISO by three phases (about 12 days). 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The minimum RI occurrence over the WNP lags the peak wet phase of the WNP ISO by seven phases (about 28 days).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Number Placeholder 3">
            <a:extLst>
              <a:ext uri="{FF2B5EF4-FFF2-40B4-BE49-F238E27FC236}">
                <a16:creationId xmlns:a16="http://schemas.microsoft.com/office/drawing/2014/main" id="{2F3E9704-7C60-A040-8284-F071B480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F1FE82-0852-D94F-AE12-00F874D530C3}" type="slidenum"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699" name="Text Box 2">
            <a:extLst>
              <a:ext uri="{FF2B5EF4-FFF2-40B4-BE49-F238E27FC236}">
                <a16:creationId xmlns:a16="http://schemas.microsoft.com/office/drawing/2014/main" id="{29FA31DE-E184-604F-8F8A-5731125E8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50" y="0"/>
            <a:ext cx="46515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</a:rPr>
              <a:t>MJO Impacts – N Atlantic TC</a:t>
            </a:r>
          </a:p>
        </p:txBody>
      </p:sp>
      <p:pic>
        <p:nvPicPr>
          <p:cNvPr id="109571" name="Picture 3" descr="Analysis of the impact of the MJO on eastern Pacific and western Atlantic tropical cyclone activity on 850 hPa wind anomalies and tropical cyclone tracks">
            <a:extLst>
              <a:ext uri="{FF2B5EF4-FFF2-40B4-BE49-F238E27FC236}">
                <a16:creationId xmlns:a16="http://schemas.microsoft.com/office/drawing/2014/main" id="{2DB0472C-92DA-954C-8E0B-1837EF322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527" y="815975"/>
            <a:ext cx="6945086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D2F24C14-394C-274D-B6D1-D893F993B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1" y="990601"/>
            <a:ext cx="27908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Times New Roman" panose="02020603050405020304" pitchFamily="18" charset="0"/>
                <a:sym typeface="Wingdings" pitchFamily="2" charset="2"/>
              </a:rPr>
              <a:t>The MJO often leads to “bursts” and “lulls” in tropical cyclone activity when active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FF"/>
              </a:solidFill>
              <a:latin typeface="Times New Roman" panose="02020603050405020304" pitchFamily="18" charset="0"/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Times New Roman" panose="02020603050405020304" pitchFamily="18" charset="0"/>
                <a:sym typeface="Wingdings" pitchFamily="2" charset="2"/>
              </a:rPr>
              <a:t>Periods generally last for about two weeks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FF"/>
              </a:solidFill>
              <a:latin typeface="Times New Roman" panose="02020603050405020304" pitchFamily="18" charset="0"/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Times New Roman" panose="02020603050405020304" pitchFamily="18" charset="0"/>
                <a:sym typeface="Wingdings" pitchFamily="2" charset="2"/>
              </a:rPr>
              <a:t>Due to changes in both lower and upper-level winds and convection</a:t>
            </a:r>
            <a:endParaRPr lang="en-US" altLang="en-US" sz="2400" u="sng">
              <a:solidFill>
                <a:srgbClr val="FFFFFF"/>
              </a:solidFill>
              <a:latin typeface="Times New Roman" panose="02020603050405020304" pitchFamily="18" charset="0"/>
              <a:sym typeface="Wingdings" pitchFamily="2" charset="2"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3" name="Group 47">
            <a:extLst>
              <a:ext uri="{FF2B5EF4-FFF2-40B4-BE49-F238E27FC236}">
                <a16:creationId xmlns:a16="http://schemas.microsoft.com/office/drawing/2014/main" id="{BF080528-83E9-0A4C-B4F5-D6A983832AA9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454026"/>
            <a:ext cx="9372600" cy="5794375"/>
            <a:chOff x="0" y="453654"/>
            <a:chExt cx="9372600" cy="5794746"/>
          </a:xfrm>
        </p:grpSpPr>
        <p:pic>
          <p:nvPicPr>
            <p:cNvPr id="125957" name="Picture 2">
              <a:extLst>
                <a:ext uri="{FF2B5EF4-FFF2-40B4-BE49-F238E27FC236}">
                  <a16:creationId xmlns:a16="http://schemas.microsoft.com/office/drawing/2014/main" id="{A410F7A6-5211-0249-B9F1-E00D9E5B0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" t="16521" r="11386" b="12537"/>
            <a:stretch>
              <a:fillRect/>
            </a:stretch>
          </p:blipFill>
          <p:spPr bwMode="auto">
            <a:xfrm>
              <a:off x="152400" y="914400"/>
              <a:ext cx="8841288" cy="533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구름 58">
              <a:extLst>
                <a:ext uri="{FF2B5EF4-FFF2-40B4-BE49-F238E27FC236}">
                  <a16:creationId xmlns:a16="http://schemas.microsoft.com/office/drawing/2014/main" id="{272D6B25-272C-4240-9693-2DC7A0F7D822}"/>
                </a:ext>
              </a:extLst>
            </p:cNvPr>
            <p:cNvSpPr/>
            <p:nvPr/>
          </p:nvSpPr>
          <p:spPr bwMode="auto">
            <a:xfrm rot="5400000">
              <a:off x="2971771" y="2971629"/>
              <a:ext cx="914459" cy="1219200"/>
            </a:xfrm>
            <a:prstGeom prst="cloud">
              <a:avLst/>
            </a:prstGeom>
            <a:solidFill>
              <a:srgbClr val="FFFFCC">
                <a:alpha val="80000"/>
              </a:srgbClr>
            </a:solidFill>
            <a:ln>
              <a:solidFill>
                <a:srgbClr val="0066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B8A15D17-E19E-5840-B20E-7E8246066DA6}"/>
                </a:ext>
              </a:extLst>
            </p:cNvPr>
            <p:cNvSpPr/>
            <p:nvPr/>
          </p:nvSpPr>
          <p:spPr>
            <a:xfrm rot="4006610">
              <a:off x="6330933" y="1896796"/>
              <a:ext cx="563598" cy="379413"/>
            </a:xfrm>
            <a:prstGeom prst="rightArrow">
              <a:avLst/>
            </a:prstGeom>
            <a:solidFill>
              <a:srgbClr val="0066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927A842-0FAD-B842-BD7B-9CF22FE0C8DF}"/>
                </a:ext>
              </a:extLst>
            </p:cNvPr>
            <p:cNvSpPr/>
            <p:nvPr/>
          </p:nvSpPr>
          <p:spPr>
            <a:xfrm>
              <a:off x="5715000" y="1828517"/>
              <a:ext cx="762000" cy="68584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3C67A5E1-AC8A-5A48-828F-CA56954FC484}"/>
                </a:ext>
              </a:extLst>
            </p:cNvPr>
            <p:cNvSpPr/>
            <p:nvPr/>
          </p:nvSpPr>
          <p:spPr>
            <a:xfrm>
              <a:off x="4343400" y="3276410"/>
              <a:ext cx="1981200" cy="838254"/>
            </a:xfrm>
            <a:prstGeom prst="cloud">
              <a:avLst/>
            </a:prstGeom>
            <a:solidFill>
              <a:srgbClr val="CCFFFF">
                <a:alpha val="78824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Cloud 25">
              <a:extLst>
                <a:ext uri="{FF2B5EF4-FFF2-40B4-BE49-F238E27FC236}">
                  <a16:creationId xmlns:a16="http://schemas.microsoft.com/office/drawing/2014/main" id="{CB97C128-B98E-7B4F-9214-3FE9D47036FE}"/>
                </a:ext>
              </a:extLst>
            </p:cNvPr>
            <p:cNvSpPr/>
            <p:nvPr/>
          </p:nvSpPr>
          <p:spPr>
            <a:xfrm rot="16554527">
              <a:off x="1802578" y="3239124"/>
              <a:ext cx="881119" cy="720725"/>
            </a:xfrm>
            <a:prstGeom prst="cloud">
              <a:avLst/>
            </a:prstGeom>
            <a:solidFill>
              <a:srgbClr val="CCFFFF">
                <a:alpha val="76863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8B9FD29-BA28-5C49-98CF-07080247C4CB}"/>
                </a:ext>
              </a:extLst>
            </p:cNvPr>
            <p:cNvSpPr/>
            <p:nvPr/>
          </p:nvSpPr>
          <p:spPr>
            <a:xfrm>
              <a:off x="2057400" y="2742976"/>
              <a:ext cx="762000" cy="68584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B88B2CF-6E46-704C-94FA-9B2AC16129B4}"/>
                </a:ext>
              </a:extLst>
            </p:cNvPr>
            <p:cNvSpPr/>
            <p:nvPr/>
          </p:nvSpPr>
          <p:spPr>
            <a:xfrm>
              <a:off x="3048000" y="2590566"/>
              <a:ext cx="838200" cy="838254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197E075-E2B4-1844-91F9-A5A6762E38B3}"/>
                </a:ext>
              </a:extLst>
            </p:cNvPr>
            <p:cNvSpPr/>
            <p:nvPr/>
          </p:nvSpPr>
          <p:spPr>
            <a:xfrm>
              <a:off x="5257800" y="2895385"/>
              <a:ext cx="642938" cy="60963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FFEC100-09EE-3E4F-AEA9-04594377CEC3}"/>
                </a:ext>
              </a:extLst>
            </p:cNvPr>
            <p:cNvSpPr/>
            <p:nvPr/>
          </p:nvSpPr>
          <p:spPr>
            <a:xfrm>
              <a:off x="4125913" y="2742976"/>
              <a:ext cx="762000" cy="68584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1FFA705-B638-0844-A13C-B0E5F25E02CF}"/>
                </a:ext>
              </a:extLst>
            </p:cNvPr>
            <p:cNvSpPr/>
            <p:nvPr/>
          </p:nvSpPr>
          <p:spPr>
            <a:xfrm>
              <a:off x="4800600" y="2057132"/>
              <a:ext cx="838200" cy="762049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F8695CB-DF61-B54C-A9C7-27183620F228}"/>
                </a:ext>
              </a:extLst>
            </p:cNvPr>
            <p:cNvSpPr/>
            <p:nvPr/>
          </p:nvSpPr>
          <p:spPr>
            <a:xfrm>
              <a:off x="6629400" y="1599902"/>
              <a:ext cx="838200" cy="762049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83E77B3-D3B9-0144-823A-8CF3CAFAC6C5}"/>
                </a:ext>
              </a:extLst>
            </p:cNvPr>
            <p:cNvSpPr/>
            <p:nvPr/>
          </p:nvSpPr>
          <p:spPr>
            <a:xfrm>
              <a:off x="5954713" y="2590566"/>
              <a:ext cx="609600" cy="533434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6252409D-9B19-D949-A210-F8A54A3BCD80}"/>
                </a:ext>
              </a:extLst>
            </p:cNvPr>
            <p:cNvSpPr/>
            <p:nvPr/>
          </p:nvSpPr>
          <p:spPr>
            <a:xfrm rot="17742992">
              <a:off x="6488094" y="2682660"/>
              <a:ext cx="563599" cy="37941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AB221958-0EDB-DB41-A53C-43E5BDA74209}"/>
                </a:ext>
              </a:extLst>
            </p:cNvPr>
            <p:cNvSpPr/>
            <p:nvPr/>
          </p:nvSpPr>
          <p:spPr>
            <a:xfrm rot="20160292">
              <a:off x="5973763" y="2636607"/>
              <a:ext cx="1447800" cy="457229"/>
            </a:xfrm>
            <a:prstGeom prst="cloud">
              <a:avLst/>
            </a:prstGeom>
            <a:solidFill>
              <a:srgbClr val="CCFFFF">
                <a:alpha val="47059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pic>
          <p:nvPicPr>
            <p:cNvPr id="125972" name="Picture 3" descr="C:\Users\IPRC User\AppData\Local\Microsoft\Windows\Temporary Internet Files\Content.IE5\YMV7DHD3\MM900336789[1].gif">
              <a:extLst>
                <a:ext uri="{FF2B5EF4-FFF2-40B4-BE49-F238E27FC236}">
                  <a16:creationId xmlns:a16="http://schemas.microsoft.com/office/drawing/2014/main" id="{05D24834-4C04-8344-9AFC-FAA12842322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lum bright="-1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0319" y="1750762"/>
              <a:ext cx="762000" cy="1156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973" name="TextBox 34">
              <a:extLst>
                <a:ext uri="{FF2B5EF4-FFF2-40B4-BE49-F238E27FC236}">
                  <a16:creationId xmlns:a16="http://schemas.microsoft.com/office/drawing/2014/main" id="{AE430012-B511-7A44-9C8B-F2AB6B3042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3138" y="2852521"/>
              <a:ext cx="370614" cy="400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25974" name="TextBox 35">
              <a:extLst>
                <a:ext uri="{FF2B5EF4-FFF2-40B4-BE49-F238E27FC236}">
                  <a16:creationId xmlns:a16="http://schemas.microsoft.com/office/drawing/2014/main" id="{BB320D92-4F81-4949-BF3D-6F8E246210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1175" y="2863633"/>
              <a:ext cx="370614" cy="400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25975" name="TextBox 36">
              <a:extLst>
                <a:ext uri="{FF2B5EF4-FFF2-40B4-BE49-F238E27FC236}">
                  <a16:creationId xmlns:a16="http://schemas.microsoft.com/office/drawing/2014/main" id="{39F9B8B1-D7A1-AB4A-AA79-E2D73595D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0200" y="2971590"/>
              <a:ext cx="370614" cy="400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25976" name="TextBox 37">
              <a:extLst>
                <a:ext uri="{FF2B5EF4-FFF2-40B4-BE49-F238E27FC236}">
                  <a16:creationId xmlns:a16="http://schemas.microsoft.com/office/drawing/2014/main" id="{FB45F143-1665-9F4F-B93A-90BB9ECF0D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1850" y="1980927"/>
              <a:ext cx="370614" cy="400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25977" name="TextBox 39">
              <a:extLst>
                <a:ext uri="{FF2B5EF4-FFF2-40B4-BE49-F238E27FC236}">
                  <a16:creationId xmlns:a16="http://schemas.microsoft.com/office/drawing/2014/main" id="{08274A0B-C36F-304D-A3AE-AE365FABC7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9938" y="2787428"/>
              <a:ext cx="341760" cy="400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0000"/>
                  </a:solidFill>
                </a:rPr>
                <a:t>L</a:t>
              </a:r>
            </a:p>
          </p:txBody>
        </p:sp>
        <p:sp>
          <p:nvSpPr>
            <p:cNvPr id="125978" name="TextBox 40">
              <a:extLst>
                <a:ext uri="{FF2B5EF4-FFF2-40B4-BE49-F238E27FC236}">
                  <a16:creationId xmlns:a16="http://schemas.microsoft.com/office/drawing/2014/main" id="{F36666D2-61AE-724C-AF53-395C64C785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2063" y="2233356"/>
              <a:ext cx="341760" cy="400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0000"/>
                  </a:solidFill>
                </a:rPr>
                <a:t>L</a:t>
              </a:r>
            </a:p>
          </p:txBody>
        </p:sp>
        <p:sp>
          <p:nvSpPr>
            <p:cNvPr id="125979" name="TextBox 41">
              <a:extLst>
                <a:ext uri="{FF2B5EF4-FFF2-40B4-BE49-F238E27FC236}">
                  <a16:creationId xmlns:a16="http://schemas.microsoft.com/office/drawing/2014/main" id="{F5588821-358E-F44F-BC29-7F02BE3972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1338" y="1784064"/>
              <a:ext cx="341760" cy="400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0000"/>
                  </a:solidFill>
                </a:rPr>
                <a:t>L</a:t>
              </a:r>
            </a:p>
          </p:txBody>
        </p:sp>
        <p:sp>
          <p:nvSpPr>
            <p:cNvPr id="125980" name="TextBox 42">
              <a:extLst>
                <a:ext uri="{FF2B5EF4-FFF2-40B4-BE49-F238E27FC236}">
                  <a16:creationId xmlns:a16="http://schemas.microsoft.com/office/drawing/2014/main" id="{5F55516E-2A82-3C4C-88FA-07FF4F3677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2666771"/>
              <a:ext cx="341760" cy="400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0000"/>
                  </a:solidFill>
                </a:rPr>
                <a:t>L</a:t>
              </a:r>
            </a:p>
          </p:txBody>
        </p:sp>
        <p:sp>
          <p:nvSpPr>
            <p:cNvPr id="158750" name="TextBox 43">
              <a:extLst>
                <a:ext uri="{FF2B5EF4-FFF2-40B4-BE49-F238E27FC236}">
                  <a16:creationId xmlns:a16="http://schemas.microsoft.com/office/drawing/2014/main" id="{3F3E4DCE-440E-0348-BC5B-F2A754199D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53654"/>
              <a:ext cx="9372600" cy="461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2400" dirty="0">
                  <a:solidFill>
                    <a:srgbClr val="000000"/>
                  </a:solidFill>
                </a:rPr>
                <a:t>MJO and the Record-Breaking </a:t>
              </a:r>
              <a:r>
                <a:rPr lang="en-US" sz="2400">
                  <a:solidFill>
                    <a:srgbClr val="000000"/>
                  </a:solidFill>
                </a:rPr>
                <a:t>USEast</a:t>
              </a:r>
              <a:r>
                <a:rPr lang="en-US" sz="2400" dirty="0">
                  <a:solidFill>
                    <a:srgbClr val="000000"/>
                  </a:solidFill>
                </a:rPr>
                <a:t> Coast Snowstorms in 2009/10</a:t>
              </a:r>
            </a:p>
          </p:txBody>
        </p:sp>
      </p:grpSp>
      <p:grpSp>
        <p:nvGrpSpPr>
          <p:cNvPr id="125954" name="Group 51">
            <a:extLst>
              <a:ext uri="{FF2B5EF4-FFF2-40B4-BE49-F238E27FC236}">
                <a16:creationId xmlns:a16="http://schemas.microsoft.com/office/drawing/2014/main" id="{B965FEA7-ED1A-D242-ABD8-1C0EFED650B4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4191001"/>
            <a:ext cx="7391400" cy="1782763"/>
            <a:chOff x="1066800" y="4191000"/>
            <a:chExt cx="7391400" cy="1783078"/>
          </a:xfrm>
        </p:grpSpPr>
        <p:pic>
          <p:nvPicPr>
            <p:cNvPr id="125955" name="Picture 3">
              <a:extLst>
                <a:ext uri="{FF2B5EF4-FFF2-40B4-BE49-F238E27FC236}">
                  <a16:creationId xmlns:a16="http://schemas.microsoft.com/office/drawing/2014/main" id="{56D68402-5FF2-E448-90AE-DD3454188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9" t="12828" r="10149" b="41692"/>
            <a:stretch>
              <a:fillRect/>
            </a:stretch>
          </p:blipFill>
          <p:spPr bwMode="auto">
            <a:xfrm>
              <a:off x="1066800" y="4191000"/>
              <a:ext cx="7391400" cy="1783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725" name="TextBox 50">
              <a:extLst>
                <a:ext uri="{FF2B5EF4-FFF2-40B4-BE49-F238E27FC236}">
                  <a16:creationId xmlns:a16="http://schemas.microsoft.com/office/drawing/2014/main" id="{3F4FBC7C-E85C-1047-AB44-BB5A54A822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0200" y="4267213"/>
              <a:ext cx="3246658" cy="83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>
                  <a:solidFill>
                    <a:srgbClr val="000000"/>
                  </a:solidFill>
                </a:rPr>
                <a:t>Bar: Eastern US snow</a:t>
              </a:r>
            </a:p>
            <a:p>
              <a:pPr eaLnBrk="1" hangingPunct="1">
                <a:defRPr/>
              </a:pPr>
              <a:r>
                <a:rPr lang="en-US" sz="2400">
                  <a:solidFill>
                    <a:srgbClr val="000000"/>
                  </a:solidFill>
                </a:rPr>
                <a:t>Line: Central Pacific MJO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352351B-2496-D14B-A098-3235F63BC135}"/>
              </a:ext>
            </a:extLst>
          </p:cNvPr>
          <p:cNvSpPr txBox="1"/>
          <p:nvPr/>
        </p:nvSpPr>
        <p:spPr>
          <a:xfrm>
            <a:off x="8587080" y="6248401"/>
            <a:ext cx="178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Moon et al. 2012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extBox 10">
            <a:extLst>
              <a:ext uri="{FF2B5EF4-FFF2-40B4-BE49-F238E27FC236}">
                <a16:creationId xmlns:a16="http://schemas.microsoft.com/office/drawing/2014/main" id="{1EF3BDCB-A7DC-074F-AD61-6204FAB13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619" y="208915"/>
            <a:ext cx="355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2800" b="1" dirty="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BSISO-teleconnection</a:t>
            </a:r>
            <a:endParaRPr lang="ko-KR" altLang="en-US" sz="2800" b="1" dirty="0"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</a:endParaRPr>
          </a:p>
        </p:txBody>
      </p:sp>
      <p:grpSp>
        <p:nvGrpSpPr>
          <p:cNvPr id="112644" name="그룹 40">
            <a:extLst>
              <a:ext uri="{FF2B5EF4-FFF2-40B4-BE49-F238E27FC236}">
                <a16:creationId xmlns:a16="http://schemas.microsoft.com/office/drawing/2014/main" id="{5FFFA670-5E67-644F-BA1D-98A40C034F4C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941162"/>
            <a:ext cx="5648325" cy="5876925"/>
            <a:chOff x="3397091" y="908720"/>
            <a:chExt cx="5648313" cy="5876081"/>
          </a:xfrm>
        </p:grpSpPr>
        <p:pic>
          <p:nvPicPr>
            <p:cNvPr id="112645" name="그림 24">
              <a:extLst>
                <a:ext uri="{FF2B5EF4-FFF2-40B4-BE49-F238E27FC236}">
                  <a16:creationId xmlns:a16="http://schemas.microsoft.com/office/drawing/2014/main" id="{38469B2F-AD62-6447-8E1B-1A07E8831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091" y="908720"/>
              <a:ext cx="5648313" cy="5184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F8E993DE-1851-484B-8CFE-8198D3966575}"/>
                </a:ext>
              </a:extLst>
            </p:cNvPr>
            <p:cNvCxnSpPr/>
            <p:nvPr/>
          </p:nvCxnSpPr>
          <p:spPr>
            <a:xfrm>
              <a:off x="3924140" y="6237193"/>
              <a:ext cx="360362" cy="0"/>
            </a:xfrm>
            <a:prstGeom prst="line">
              <a:avLst/>
            </a:prstGeom>
            <a:ln w="158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647" name="TextBox 28">
              <a:extLst>
                <a:ext uri="{FF2B5EF4-FFF2-40B4-BE49-F238E27FC236}">
                  <a16:creationId xmlns:a16="http://schemas.microsoft.com/office/drawing/2014/main" id="{7239972A-EBBA-4640-B6A8-FBE73703B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1960" y="6112346"/>
              <a:ext cx="401584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100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JJAS seasonal mean U200              GPH200 intraseasonal anomaly</a:t>
              </a:r>
              <a:endParaRPr lang="ko-KR" altLang="en-US" sz="10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D54B8A94-C900-DD4B-AADD-92AEBDCD0593}"/>
                </a:ext>
              </a:extLst>
            </p:cNvPr>
            <p:cNvCxnSpPr/>
            <p:nvPr/>
          </p:nvCxnSpPr>
          <p:spPr>
            <a:xfrm>
              <a:off x="5916449" y="6241954"/>
              <a:ext cx="35877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A3CF71C8-D4A9-C545-BAE8-5B58BD845BBC}"/>
                </a:ext>
              </a:extLst>
            </p:cNvPr>
            <p:cNvSpPr/>
            <p:nvPr/>
          </p:nvSpPr>
          <p:spPr>
            <a:xfrm>
              <a:off x="3924140" y="6357825"/>
              <a:ext cx="360362" cy="1682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endParaRPr lang="ko-KR" altLang="en-US" sz="1800">
                <a:solidFill>
                  <a:srgbClr val="FFFFFF"/>
                </a:solidFill>
                <a:ea typeface="Gulim" panose="020B0600000101010101" pitchFamily="34" charset="-127"/>
              </a:endParaRPr>
            </a:p>
          </p:txBody>
        </p:sp>
        <p:sp>
          <p:nvSpPr>
            <p:cNvPr id="112650" name="TextBox 31">
              <a:extLst>
                <a:ext uri="{FF2B5EF4-FFF2-40B4-BE49-F238E27FC236}">
                  <a16:creationId xmlns:a16="http://schemas.microsoft.com/office/drawing/2014/main" id="{73064F78-8D99-FF4E-B0E4-27C49CD21D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918" y="6332081"/>
              <a:ext cx="275267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10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OLR intraseasonal anomaly (convective, wet)</a:t>
              </a:r>
              <a:endParaRPr lang="ko-KR" altLang="en-US" sz="1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6E2BE8A1-575E-3249-B4E0-6E167E255708}"/>
                </a:ext>
              </a:extLst>
            </p:cNvPr>
            <p:cNvSpPr/>
            <p:nvPr/>
          </p:nvSpPr>
          <p:spPr>
            <a:xfrm>
              <a:off x="3928903" y="6586392"/>
              <a:ext cx="358774" cy="16825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endParaRPr lang="ko-KR" altLang="en-US" sz="1800">
                <a:solidFill>
                  <a:srgbClr val="FFFFFF"/>
                </a:solidFill>
                <a:ea typeface="Gulim" panose="020B0600000101010101" pitchFamily="34" charset="-127"/>
              </a:endParaRPr>
            </a:p>
          </p:txBody>
        </p:sp>
        <p:sp>
          <p:nvSpPr>
            <p:cNvPr id="112652" name="TextBox 34">
              <a:extLst>
                <a:ext uri="{FF2B5EF4-FFF2-40B4-BE49-F238E27FC236}">
                  <a16:creationId xmlns:a16="http://schemas.microsoft.com/office/drawing/2014/main" id="{AE014704-6671-824B-9C20-7BFDB738F1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918" y="6538580"/>
              <a:ext cx="278794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100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OLR intraseasonal anomaly (suppressed, dry)</a:t>
              </a:r>
              <a:endParaRPr lang="ko-KR" altLang="en-US" sz="10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AC2E4186-9D61-8241-9F5A-230A122455EB}"/>
                </a:ext>
              </a:extLst>
            </p:cNvPr>
            <p:cNvSpPr/>
            <p:nvPr/>
          </p:nvSpPr>
          <p:spPr>
            <a:xfrm>
              <a:off x="6800684" y="4441988"/>
              <a:ext cx="504824" cy="52221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endParaRPr lang="ko-KR" altLang="en-US" sz="1800">
                <a:solidFill>
                  <a:srgbClr val="FFFFFF"/>
                </a:solidFill>
                <a:ea typeface="Gulim" panose="020B0600000101010101" pitchFamily="34" charset="-127"/>
              </a:endParaRPr>
            </a:p>
          </p:txBody>
        </p: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772622EE-139A-164A-8789-996DE1B3A636}"/>
                </a:ext>
              </a:extLst>
            </p:cNvPr>
            <p:cNvSpPr/>
            <p:nvPr/>
          </p:nvSpPr>
          <p:spPr>
            <a:xfrm>
              <a:off x="3635215" y="1546803"/>
              <a:ext cx="379412" cy="3841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endParaRPr lang="ko-KR" altLang="en-US" sz="1800">
                <a:solidFill>
                  <a:srgbClr val="FFFFFF"/>
                </a:solidFill>
                <a:ea typeface="Gulim" panose="020B0600000101010101" pitchFamily="34" charset="-127"/>
              </a:endParaRPr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99C8EDE6-3333-9D41-A48A-EAA8351E76A1}"/>
                </a:ext>
              </a:extLst>
            </p:cNvPr>
            <p:cNvSpPr/>
            <p:nvPr/>
          </p:nvSpPr>
          <p:spPr>
            <a:xfrm>
              <a:off x="4140039" y="1657912"/>
              <a:ext cx="379412" cy="3841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endParaRPr lang="ko-KR" altLang="en-US" sz="1800">
                <a:solidFill>
                  <a:srgbClr val="FFFFFF"/>
                </a:solidFill>
                <a:ea typeface="Gulim" panose="020B0600000101010101" pitchFamily="34" charset="-127"/>
              </a:endParaRPr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FD544452-716D-A947-A03E-E48CC50BEEDE}"/>
                </a:ext>
              </a:extLst>
            </p:cNvPr>
            <p:cNvSpPr/>
            <p:nvPr/>
          </p:nvSpPr>
          <p:spPr>
            <a:xfrm>
              <a:off x="6738772" y="1673785"/>
              <a:ext cx="504824" cy="5238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endParaRPr lang="ko-KR" altLang="en-US" sz="1800">
                <a:solidFill>
                  <a:srgbClr val="FFFFFF"/>
                </a:solidFill>
                <a:ea typeface="Gulim" panose="020B0600000101010101" pitchFamily="34" charset="-127"/>
              </a:endParaRPr>
            </a:p>
          </p:txBody>
        </p:sp>
      </p:grpSp>
      <p:grpSp>
        <p:nvGrpSpPr>
          <p:cNvPr id="22" name="Group 23">
            <a:extLst>
              <a:ext uri="{FF2B5EF4-FFF2-40B4-BE49-F238E27FC236}">
                <a16:creationId xmlns:a16="http://schemas.microsoft.com/office/drawing/2014/main" id="{B9A6B951-0FAA-0544-BA67-2A4A0CC46BB8}"/>
              </a:ext>
            </a:extLst>
          </p:cNvPr>
          <p:cNvGrpSpPr>
            <a:grpSpLocks/>
          </p:cNvGrpSpPr>
          <p:nvPr/>
        </p:nvGrpSpPr>
        <p:grpSpPr bwMode="auto">
          <a:xfrm>
            <a:off x="543029" y="886396"/>
            <a:ext cx="5403045" cy="5504654"/>
            <a:chOff x="654587" y="-11017"/>
            <a:chExt cx="7674166" cy="6924102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C844C30E-3C3A-4C49-A974-02E4AAC6FA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75" t="68970" r="15703" b="26778"/>
            <a:stretch>
              <a:fillRect/>
            </a:stretch>
          </p:blipFill>
          <p:spPr bwMode="auto">
            <a:xfrm>
              <a:off x="2209800" y="6461851"/>
              <a:ext cx="5040560" cy="45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D3E1BAE9-6D66-4849-BCC8-B9B6EA6AB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8" t="10011" r="17032" b="50417"/>
            <a:stretch>
              <a:fillRect/>
            </a:stretch>
          </p:blipFill>
          <p:spPr bwMode="auto">
            <a:xfrm>
              <a:off x="654587" y="-11017"/>
              <a:ext cx="7674166" cy="6566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FFF77E07-9BBE-2E4C-84E8-3EA70D3E83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4081" y="468217"/>
              <a:ext cx="282457" cy="40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L</a:t>
              </a:r>
            </a:p>
          </p:txBody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C669814F-BB09-A940-930E-D909BB4144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7149" y="4495800"/>
              <a:ext cx="282457" cy="40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L</a:t>
              </a:r>
            </a:p>
          </p:txBody>
        </p: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CEC2F02A-1A23-C64B-BB33-F4E2B07A73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3400" y="3733800"/>
              <a:ext cx="282457" cy="40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L</a:t>
              </a:r>
            </a:p>
          </p:txBody>
        </p:sp>
        <p:sp>
          <p:nvSpPr>
            <p:cNvPr id="29" name="TextBox 9">
              <a:extLst>
                <a:ext uri="{FF2B5EF4-FFF2-40B4-BE49-F238E27FC236}">
                  <a16:creationId xmlns:a16="http://schemas.microsoft.com/office/drawing/2014/main" id="{F8B13CDA-F862-2D4E-841A-3C59B2504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9149" y="1371601"/>
              <a:ext cx="330548" cy="40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H</a:t>
              </a:r>
            </a:p>
          </p:txBody>
        </p:sp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25F85F24-74C8-A149-BB47-18152589C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1162" y="1219200"/>
              <a:ext cx="330548" cy="40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H</a:t>
              </a:r>
            </a:p>
          </p:txBody>
        </p:sp>
        <p:sp>
          <p:nvSpPr>
            <p:cNvPr id="34" name="TextBox 11">
              <a:extLst>
                <a:ext uri="{FF2B5EF4-FFF2-40B4-BE49-F238E27FC236}">
                  <a16:creationId xmlns:a16="http://schemas.microsoft.com/office/drawing/2014/main" id="{A4A34D5C-D88C-0A47-97F8-700E7256A7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0" y="1524000"/>
              <a:ext cx="282457" cy="40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L</a:t>
              </a:r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1D51A93D-D1C4-7F48-A15B-46858A776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5515" y="1480851"/>
              <a:ext cx="282457" cy="40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L</a:t>
              </a:r>
            </a:p>
          </p:txBody>
        </p:sp>
        <p:sp>
          <p:nvSpPr>
            <p:cNvPr id="37" name="TextBox 13">
              <a:extLst>
                <a:ext uri="{FF2B5EF4-FFF2-40B4-BE49-F238E27FC236}">
                  <a16:creationId xmlns:a16="http://schemas.microsoft.com/office/drawing/2014/main" id="{288E72CC-2B83-A742-8C2D-83AC694218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8817" y="1263268"/>
              <a:ext cx="282457" cy="40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L</a:t>
              </a:r>
            </a:p>
          </p:txBody>
        </p:sp>
        <p:sp>
          <p:nvSpPr>
            <p:cNvPr id="41" name="TextBox 14">
              <a:extLst>
                <a:ext uri="{FF2B5EF4-FFF2-40B4-BE49-F238E27FC236}">
                  <a16:creationId xmlns:a16="http://schemas.microsoft.com/office/drawing/2014/main" id="{E5009003-E556-C64B-9A18-CF15DAA7D2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3383" y="947451"/>
              <a:ext cx="330548" cy="40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H</a:t>
              </a:r>
            </a:p>
          </p:txBody>
        </p:sp>
        <p:sp>
          <p:nvSpPr>
            <p:cNvPr id="42" name="TextBox 15">
              <a:extLst>
                <a:ext uri="{FF2B5EF4-FFF2-40B4-BE49-F238E27FC236}">
                  <a16:creationId xmlns:a16="http://schemas.microsoft.com/office/drawing/2014/main" id="{27BB7B79-439F-D840-9D65-DF9BD73B5B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9468" y="958468"/>
              <a:ext cx="330548" cy="40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H</a:t>
              </a:r>
            </a:p>
          </p:txBody>
        </p:sp>
        <p:sp>
          <p:nvSpPr>
            <p:cNvPr id="43" name="TextBox 16">
              <a:extLst>
                <a:ext uri="{FF2B5EF4-FFF2-40B4-BE49-F238E27FC236}">
                  <a16:creationId xmlns:a16="http://schemas.microsoft.com/office/drawing/2014/main" id="{DA648C89-645A-0F47-9C97-14B94F8668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0817" y="1262348"/>
              <a:ext cx="328936" cy="40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H</a:t>
              </a:r>
            </a:p>
          </p:txBody>
        </p:sp>
        <p:sp>
          <p:nvSpPr>
            <p:cNvPr id="44" name="TextBox 17">
              <a:extLst>
                <a:ext uri="{FF2B5EF4-FFF2-40B4-BE49-F238E27FC236}">
                  <a16:creationId xmlns:a16="http://schemas.microsoft.com/office/drawing/2014/main" id="{B647796F-CA1F-7548-ADC8-401182F85D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3834" y="4278217"/>
              <a:ext cx="330548" cy="40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H</a:t>
              </a:r>
            </a:p>
          </p:txBody>
        </p:sp>
        <p:sp>
          <p:nvSpPr>
            <p:cNvPr id="45" name="TextBox 18">
              <a:extLst>
                <a:ext uri="{FF2B5EF4-FFF2-40B4-BE49-F238E27FC236}">
                  <a16:creationId xmlns:a16="http://schemas.microsoft.com/office/drawing/2014/main" id="{8C44B5A9-6714-CE4F-84EC-873EEED85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2634" y="4180902"/>
              <a:ext cx="330548" cy="40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H</a:t>
              </a:r>
            </a:p>
          </p:txBody>
        </p:sp>
        <p:sp>
          <p:nvSpPr>
            <p:cNvPr id="46" name="TextBox 19">
              <a:extLst>
                <a:ext uri="{FF2B5EF4-FFF2-40B4-BE49-F238E27FC236}">
                  <a16:creationId xmlns:a16="http://schemas.microsoft.com/office/drawing/2014/main" id="{AC02F9BC-CACC-6146-84D6-87BF09708C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5081" y="4332383"/>
              <a:ext cx="330548" cy="40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H</a:t>
              </a:r>
            </a:p>
          </p:txBody>
        </p:sp>
        <p:sp>
          <p:nvSpPr>
            <p:cNvPr id="47" name="TextBox 20">
              <a:extLst>
                <a:ext uri="{FF2B5EF4-FFF2-40B4-BE49-F238E27FC236}">
                  <a16:creationId xmlns:a16="http://schemas.microsoft.com/office/drawing/2014/main" id="{3B346DAB-96D7-794E-BAC1-CADC9B64CA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1132" y="4495800"/>
              <a:ext cx="330548" cy="40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H</a:t>
              </a:r>
            </a:p>
          </p:txBody>
        </p:sp>
        <p:sp>
          <p:nvSpPr>
            <p:cNvPr id="48" name="TextBox 21">
              <a:extLst>
                <a:ext uri="{FF2B5EF4-FFF2-40B4-BE49-F238E27FC236}">
                  <a16:creationId xmlns:a16="http://schemas.microsoft.com/office/drawing/2014/main" id="{D03AAD81-13B6-2F46-BFA9-12771436AC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3349" y="4528851"/>
              <a:ext cx="282457" cy="40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L</a:t>
              </a:r>
            </a:p>
          </p:txBody>
        </p:sp>
        <p:sp>
          <p:nvSpPr>
            <p:cNvPr id="49" name="TextBox 22">
              <a:extLst>
                <a:ext uri="{FF2B5EF4-FFF2-40B4-BE49-F238E27FC236}">
                  <a16:creationId xmlns:a16="http://schemas.microsoft.com/office/drawing/2014/main" id="{9A8C3FEA-2440-3145-8E16-A0C8D393BD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0400" y="4102864"/>
              <a:ext cx="282457" cy="40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9BFA781-A56E-D543-BFCC-E1933325546D}"/>
              </a:ext>
            </a:extLst>
          </p:cNvPr>
          <p:cNvSpPr txBox="1"/>
          <p:nvPr/>
        </p:nvSpPr>
        <p:spPr>
          <a:xfrm>
            <a:off x="3976124" y="6394961"/>
            <a:ext cx="211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Monsoon et al. 2013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5" descr="a">
            <a:extLst>
              <a:ext uri="{FF2B5EF4-FFF2-40B4-BE49-F238E27FC236}">
                <a16:creationId xmlns:a16="http://schemas.microsoft.com/office/drawing/2014/main" id="{D7529B2C-E376-D742-9002-28B59A7E1A2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837" y="956582"/>
            <a:ext cx="4591277" cy="2801312"/>
          </a:xfrm>
          <a:noFill/>
        </p:spPr>
      </p:pic>
      <p:sp>
        <p:nvSpPr>
          <p:cNvPr id="113666" name="Text Box 10">
            <a:extLst>
              <a:ext uri="{FF2B5EF4-FFF2-40B4-BE49-F238E27FC236}">
                <a16:creationId xmlns:a16="http://schemas.microsoft.com/office/drawing/2014/main" id="{094CA471-ECC9-264F-AA9F-EEB2C310B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214" y="304800"/>
            <a:ext cx="87137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Verdana" panose="020B0604030504040204" pitchFamily="34" charset="0"/>
                <a:ea typeface="SimSun" panose="02010600030101010101" pitchFamily="2" charset="-122"/>
              </a:rPr>
              <a:t>Intraseasonal tropical-extratropical interaction</a:t>
            </a:r>
            <a:endParaRPr lang="en-US" altLang="en-US" sz="2800" dirty="0">
              <a:solidFill>
                <a:srgbClr val="FF0000"/>
              </a:solidFill>
              <a:latin typeface="Verdana" panose="020B0604030504040204" pitchFamily="34" charset="0"/>
              <a:ea typeface="SimSun" panose="02010600030101010101" pitchFamily="2" charset="-122"/>
            </a:endParaRPr>
          </a:p>
        </p:txBody>
      </p:sp>
      <p:sp>
        <p:nvSpPr>
          <p:cNvPr id="113667" name="Text Box 11">
            <a:extLst>
              <a:ext uri="{FF2B5EF4-FFF2-40B4-BE49-F238E27FC236}">
                <a16:creationId xmlns:a16="http://schemas.microsoft.com/office/drawing/2014/main" id="{9723510E-52DC-3A43-B026-AA15DEA14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486" y="895571"/>
            <a:ext cx="612865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dirty="0">
                <a:solidFill>
                  <a:srgbClr val="FF0000"/>
                </a:solidFill>
                <a:latin typeface="Verdana" panose="020B0604030504040204" pitchFamily="34" charset="0"/>
              </a:rPr>
              <a:t>The Eurasian wave train 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</a:rPr>
              <a:t>induces anomalous </a:t>
            </a:r>
            <a:r>
              <a:rPr lang="en-US" altLang="en-US" sz="1800" dirty="0">
                <a:solidFill>
                  <a:srgbClr val="FF0000"/>
                </a:solidFill>
                <a:latin typeface="Verdana" panose="020B0604030504040204" pitchFamily="34" charset="0"/>
              </a:rPr>
              <a:t>central Asian high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</a:rPr>
              <a:t>, i</a:t>
            </a:r>
            <a:r>
              <a:rPr lang="en-US" altLang="zh-CN" sz="1800" dirty="0">
                <a:solidFill>
                  <a:srgbClr val="1F497D"/>
                </a:solidFill>
                <a:latin typeface="Verdana" panose="020B0604030504040204" pitchFamily="34" charset="0"/>
                <a:ea typeface="SimSun" panose="02010600030101010101" pitchFamily="2" charset="-122"/>
              </a:rPr>
              <a:t>ncreasing easterly vertical shear over ISM region that destabilizes equatorial Rossby wave and </a:t>
            </a:r>
            <a:r>
              <a:rPr lang="en-US" altLang="zh-CN" sz="1800" dirty="0" err="1">
                <a:solidFill>
                  <a:srgbClr val="1F497D"/>
                </a:solidFill>
                <a:latin typeface="Verdana" panose="020B0604030504040204" pitchFamily="34" charset="0"/>
                <a:ea typeface="SimSun" panose="02010600030101010101" pitchFamily="2" charset="-122"/>
              </a:rPr>
              <a:t>ncreasing</a:t>
            </a:r>
            <a:r>
              <a:rPr lang="en-US" altLang="zh-CN" sz="1800" dirty="0">
                <a:solidFill>
                  <a:srgbClr val="1F497D"/>
                </a:solidFill>
                <a:latin typeface="Verdana" panose="020B0604030504040204" pitchFamily="34" charset="0"/>
                <a:ea typeface="SimSun" panose="02010600030101010101" pitchFamily="2" charset="-122"/>
              </a:rPr>
              <a:t> monsoon precipitation (Wang and </a:t>
            </a:r>
            <a:r>
              <a:rPr lang="en-US" altLang="zh-CN" sz="1800" dirty="0" err="1">
                <a:solidFill>
                  <a:srgbClr val="1F497D"/>
                </a:solidFill>
                <a:latin typeface="Verdana" panose="020B0604030504040204" pitchFamily="34" charset="0"/>
                <a:ea typeface="SimSun" panose="02010600030101010101" pitchFamily="2" charset="-122"/>
              </a:rPr>
              <a:t>Xie</a:t>
            </a:r>
            <a:r>
              <a:rPr lang="en-US" altLang="zh-CN" sz="1800" dirty="0">
                <a:solidFill>
                  <a:srgbClr val="1F497D"/>
                </a:solidFill>
                <a:latin typeface="Verdana" panose="020B0604030504040204" pitchFamily="34" charset="0"/>
                <a:ea typeface="SimSun" panose="02010600030101010101" pitchFamily="2" charset="-122"/>
              </a:rPr>
              <a:t> 1996, </a:t>
            </a:r>
            <a:r>
              <a:rPr lang="en-US" altLang="zh-CN" sz="1800" dirty="0" err="1">
                <a:solidFill>
                  <a:srgbClr val="1F497D"/>
                </a:solidFill>
                <a:latin typeface="Verdana" panose="020B0604030504040204" pitchFamily="34" charset="0"/>
                <a:ea typeface="SimSun" panose="02010600030101010101" pitchFamily="2" charset="-122"/>
              </a:rPr>
              <a:t>Xie</a:t>
            </a:r>
            <a:r>
              <a:rPr lang="en-US" altLang="zh-CN" sz="1800" dirty="0">
                <a:solidFill>
                  <a:srgbClr val="1F497D"/>
                </a:solidFill>
                <a:latin typeface="Verdana" panose="020B0604030504040204" pitchFamily="34" charset="0"/>
                <a:ea typeface="SimSun" panose="02010600030101010101" pitchFamily="2" charset="-122"/>
              </a:rPr>
              <a:t> and Wang 1996). </a:t>
            </a:r>
            <a:endParaRPr lang="en-US" altLang="en-US" sz="1800" dirty="0">
              <a:solidFill>
                <a:srgbClr val="1F497D"/>
              </a:solidFill>
              <a:latin typeface="Verdana" panose="020B0604030504040204" pitchFamily="34" charset="0"/>
              <a:ea typeface="SimSun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1F497D"/>
                </a:solidFill>
                <a:latin typeface="Verdana" panose="020B0604030504040204" pitchFamily="34" charset="0"/>
                <a:ea typeface="SimSun" panose="02010600030101010101" pitchFamily="2" charset="-122"/>
              </a:rPr>
              <a:t>The northeastern Atlantic anomalous high is presumably excited by efficient kinetic energy extraction from the basic state (Simmons et al 1983).</a:t>
            </a:r>
            <a:endParaRPr lang="en-US" altLang="en-US" sz="1800" dirty="0">
              <a:solidFill>
                <a:srgbClr val="000000"/>
              </a:solidFill>
              <a:latin typeface="Verdana" panose="020B0604030504040204" pitchFamily="34" charset="0"/>
              <a:ea typeface="SimSun" panose="02010600030101010101" pitchFamily="2" charset="-122"/>
            </a:endParaRPr>
          </a:p>
        </p:txBody>
      </p:sp>
      <p:sp>
        <p:nvSpPr>
          <p:cNvPr id="113668" name="Text Box 15">
            <a:extLst>
              <a:ext uri="{FF2B5EF4-FFF2-40B4-BE49-F238E27FC236}">
                <a16:creationId xmlns:a16="http://schemas.microsoft.com/office/drawing/2014/main" id="{60C25646-04DA-4B4C-8AF0-47809F279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115" y="973072"/>
            <a:ext cx="24527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Verdana" panose="020B0604030504040204" pitchFamily="34" charset="0"/>
              </a:rPr>
              <a:t>Barotropic instability</a:t>
            </a:r>
          </a:p>
        </p:txBody>
      </p:sp>
      <p:sp>
        <p:nvSpPr>
          <p:cNvPr id="113669" name="Text Box 16">
            <a:extLst>
              <a:ext uri="{FF2B5EF4-FFF2-40B4-BE49-F238E27FC236}">
                <a16:creationId xmlns:a16="http://schemas.microsoft.com/office/drawing/2014/main" id="{E5A07924-CE69-8C4E-9E37-2C9105DEF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7" y="2615731"/>
            <a:ext cx="15741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Verdana" panose="020B0604030504040204" pitchFamily="34" charset="0"/>
              </a:rPr>
              <a:t>Vertical shear effect</a:t>
            </a:r>
          </a:p>
        </p:txBody>
      </p:sp>
      <p:sp>
        <p:nvSpPr>
          <p:cNvPr id="113670" name="Line 17">
            <a:extLst>
              <a:ext uri="{FF2B5EF4-FFF2-40B4-BE49-F238E27FC236}">
                <a16:creationId xmlns:a16="http://schemas.microsoft.com/office/drawing/2014/main" id="{7FED9A2E-A968-6E4A-89EE-EE8F85ADF2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06013" y="2664501"/>
            <a:ext cx="694524" cy="104159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1" name="Line 18">
            <a:extLst>
              <a:ext uri="{FF2B5EF4-FFF2-40B4-BE49-F238E27FC236}">
                <a16:creationId xmlns:a16="http://schemas.microsoft.com/office/drawing/2014/main" id="{6EDC4C36-AB30-1149-AC87-1FD44694FD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32883" y="1126960"/>
            <a:ext cx="493232" cy="72109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3" name="Text Box 20">
            <a:extLst>
              <a:ext uri="{FF2B5EF4-FFF2-40B4-BE49-F238E27FC236}">
                <a16:creationId xmlns:a16="http://schemas.microsoft.com/office/drawing/2014/main" id="{0EF514D2-F4EA-AC4E-A3D2-7569DF366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927" y="4684034"/>
            <a:ext cx="157617" cy="21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EA08D-817B-6D40-AFE0-4EF3E9B70D7A}"/>
              </a:ext>
            </a:extLst>
          </p:cNvPr>
          <p:cNvSpPr txBox="1"/>
          <p:nvPr/>
        </p:nvSpPr>
        <p:spPr>
          <a:xfrm>
            <a:off x="3000537" y="6553200"/>
            <a:ext cx="235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Ding and Wang 2007</a:t>
            </a:r>
          </a:p>
        </p:txBody>
      </p:sp>
      <p:pic>
        <p:nvPicPr>
          <p:cNvPr id="12" name="Picture 5" descr="b">
            <a:extLst>
              <a:ext uri="{FF2B5EF4-FFF2-40B4-BE49-F238E27FC236}">
                <a16:creationId xmlns:a16="http://schemas.microsoft.com/office/drawing/2014/main" id="{CCDCF790-53F0-6848-81C6-FF3BCA521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98" y="3889289"/>
            <a:ext cx="4591277" cy="269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4F68381F-F1B2-3344-B2D3-3745D89AD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8131" y="4188192"/>
            <a:ext cx="663184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</a:rPr>
              <a:t>The ISM convection in turn excite a Rossby-wave response to reinforce the central Asian high and a downstream wave train through Rossby wave dispersion.</a:t>
            </a:r>
            <a:r>
              <a:rPr lang="en-US" altLang="en-US" sz="1800" dirty="0">
                <a:solidFill>
                  <a:srgbClr val="1F497D"/>
                </a:solidFill>
                <a:latin typeface="Verdan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1F497D"/>
                </a:solidFill>
                <a:latin typeface="Verdana" panose="020B0604030504040204" pitchFamily="34" charset="0"/>
              </a:rPr>
              <a:t>The baroclinic structure of adjacent circulation associated with the ISM convection indicates the diabatic heating effect of the ISM. 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4B962309-17A6-6546-88B0-A5A071D9F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6" y="5529864"/>
            <a:ext cx="2011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Verdana" panose="020B0604030504040204" pitchFamily="34" charset="0"/>
              </a:rPr>
              <a:t>“Monsoon-desert” mechanism</a:t>
            </a:r>
          </a:p>
        </p:txBody>
      </p:sp>
      <p:sp>
        <p:nvSpPr>
          <p:cNvPr id="15" name="Line 17">
            <a:extLst>
              <a:ext uri="{FF2B5EF4-FFF2-40B4-BE49-F238E27FC236}">
                <a16:creationId xmlns:a16="http://schemas.microsoft.com/office/drawing/2014/main" id="{480DDB12-57A6-184C-B2C3-934AD833D5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48676" y="5425705"/>
            <a:ext cx="694524" cy="104159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E9FA302C-A0EB-9D4B-9F6C-10F299805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5986" y="3985012"/>
            <a:ext cx="26003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Verdana" panose="020B0604030504040204" pitchFamily="34" charset="0"/>
              </a:rPr>
              <a:t>Rossby wave dispersion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Verdana" panose="020B0604030504040204" pitchFamily="34" charset="0"/>
              </a:rPr>
              <a:t>Along jet wave guide</a:t>
            </a:r>
          </a:p>
        </p:txBody>
      </p:sp>
      <p:sp>
        <p:nvSpPr>
          <p:cNvPr id="17" name="Line 18">
            <a:extLst>
              <a:ext uri="{FF2B5EF4-FFF2-40B4-BE49-F238E27FC236}">
                <a16:creationId xmlns:a16="http://schemas.microsoft.com/office/drawing/2014/main" id="{82C6E2F4-799A-104D-A72E-646505C387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99114" y="4472177"/>
            <a:ext cx="624178" cy="26317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106368FD-C310-F84B-9CDC-0A3656A115A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0" y="1905000"/>
            <a:ext cx="7772400" cy="1524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</a:rPr>
              <a:t>5</a:t>
            </a:r>
            <a:r>
              <a:rPr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</a:rPr>
              <a:t>. 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</a:rPr>
              <a:t>30-60 day BSISO diversity</a:t>
            </a:r>
            <a:endParaRPr altLang="en-US" sz="40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3304B-F0BE-BA45-A2AC-1EF458EB2E23}"/>
              </a:ext>
            </a:extLst>
          </p:cNvPr>
          <p:cNvSpPr txBox="1"/>
          <p:nvPr/>
        </p:nvSpPr>
        <p:spPr>
          <a:xfrm>
            <a:off x="1682044" y="3612444"/>
            <a:ext cx="9132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Chen, G.,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B. Wang, 2021: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Diversity of the Boreal Summer Intraseasonal Oscillation.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JGR: Atmospheres, 126, e2020JD034137.</a:t>
            </a:r>
          </a:p>
        </p:txBody>
      </p:sp>
    </p:spTree>
    <p:extLst>
      <p:ext uri="{BB962C8B-B14F-4D97-AF65-F5344CB8AC3E}">
        <p14:creationId xmlns:p14="http://schemas.microsoft.com/office/powerpoint/2010/main" val="100090669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639BA-4694-DC4B-8C2C-9E1ED9B8D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kumimoji="1" lang="en-US" altLang="zh-CN" sz="4000" b="1">
                <a:solidFill>
                  <a:srgbClr val="FFFFFF"/>
                </a:solidFill>
              </a:rPr>
              <a:t>BSISO clusters</a:t>
            </a:r>
            <a:endParaRPr kumimoji="1" lang="zh-CN" altLang="en-US" sz="4000" b="1">
              <a:solidFill>
                <a:srgbClr val="FFFFFF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5C1223-EC84-6641-B5BE-DBC420C16318}"/>
              </a:ext>
            </a:extLst>
          </p:cNvPr>
          <p:cNvGrpSpPr/>
          <p:nvPr/>
        </p:nvGrpSpPr>
        <p:grpSpPr>
          <a:xfrm>
            <a:off x="1194887" y="1115522"/>
            <a:ext cx="8488376" cy="5485113"/>
            <a:chOff x="1534855" y="966640"/>
            <a:chExt cx="9027637" cy="5633995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AACA21B-2CFD-7141-B61B-74E291386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4855" y="1328207"/>
              <a:ext cx="8605607" cy="527242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004CDAA-6DCB-404B-B815-C05C38C6BE65}"/>
                </a:ext>
              </a:extLst>
            </p:cNvPr>
            <p:cNvSpPr txBox="1"/>
            <p:nvPr/>
          </p:nvSpPr>
          <p:spPr>
            <a:xfrm>
              <a:off x="1667606" y="966640"/>
              <a:ext cx="8894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1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NE-ward (BSISO1/2)          2.N-ward Dipole                     3. Eastward Expansion</a:t>
              </a:r>
              <a:endPara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B5C0A23-98B4-A547-9F89-117E95E735D0}"/>
              </a:ext>
            </a:extLst>
          </p:cNvPr>
          <p:cNvSpPr txBox="1"/>
          <p:nvPr/>
        </p:nvSpPr>
        <p:spPr>
          <a:xfrm>
            <a:off x="1007317" y="416296"/>
            <a:ext cx="9182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K-mean cluster analysis reveals three types of 30-60 day BSISO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849609-A109-1940-B7DC-5FCF6EF3FF38}"/>
              </a:ext>
            </a:extLst>
          </p:cNvPr>
          <p:cNvSpPr txBox="1"/>
          <p:nvPr/>
        </p:nvSpPr>
        <p:spPr>
          <a:xfrm>
            <a:off x="9286443" y="2149191"/>
            <a:ext cx="28117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Northward propagation features  strong Rossby wave component</a:t>
            </a:r>
          </a:p>
          <a:p>
            <a:endParaRPr lang="en-US" dirty="0"/>
          </a:p>
          <a:p>
            <a:r>
              <a:rPr lang="en-US" dirty="0"/>
              <a:t>Eastward propagation features a strong Kelvin wave easterly.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68E206-C63C-FC49-ADF4-C2ADF54CC30C}"/>
              </a:ext>
            </a:extLst>
          </p:cNvPr>
          <p:cNvSpPr/>
          <p:nvPr/>
        </p:nvSpPr>
        <p:spPr>
          <a:xfrm>
            <a:off x="9286443" y="4632168"/>
            <a:ext cx="2281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/>
              <a:t>Point one:</a:t>
            </a:r>
          </a:p>
          <a:p>
            <a:r>
              <a:rPr kumimoji="1" lang="en-US" altLang="zh-CN" b="1" dirty="0"/>
              <a:t>Structural differences causes propagation diversity.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9304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75AF4A-6796-F046-9387-E8D2A13B3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 fontScale="90000"/>
          </a:bodyPr>
          <a:lstStyle/>
          <a:p>
            <a:br>
              <a:rPr kumimoji="1" lang="en-US" altLang="zh-CN" sz="3600" b="1" dirty="0"/>
            </a:br>
            <a:r>
              <a:rPr kumimoji="1" lang="en-US" altLang="zh-CN" sz="3600" b="1" dirty="0"/>
              <a:t>Question: what causes the structural differences?</a:t>
            </a:r>
            <a:endParaRPr kumimoji="1" lang="zh-CN" altLang="en-US" sz="36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74741A-DF11-2249-92AE-5090BBC8B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kumimoji="1" lang="en-US" altLang="zh-CN" sz="2000" dirty="0"/>
              <a:t>Unlike boreal winter MJO, the BSISO groups are not related to the ENSO variation</a:t>
            </a:r>
          </a:p>
          <a:p>
            <a:endParaRPr kumimoji="1" lang="en-US" altLang="zh-CN" sz="2000" dirty="0"/>
          </a:p>
          <a:p>
            <a:r>
              <a:rPr kumimoji="1" lang="en-US" altLang="zh-CN" sz="2000" dirty="0"/>
              <a:t>Hypothesis: seasonal variation -&gt; background mean states -&gt; structural differences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4D818D1-CB75-2A43-812B-2F1642550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196" y="3735113"/>
            <a:ext cx="6782914" cy="244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591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그룹 9">
            <a:extLst>
              <a:ext uri="{FF2B5EF4-FFF2-40B4-BE49-F238E27FC236}">
                <a16:creationId xmlns:a16="http://schemas.microsoft.com/office/drawing/2014/main" id="{43839E4B-F2DD-B546-8103-AC458C808262}"/>
              </a:ext>
            </a:extLst>
          </p:cNvPr>
          <p:cNvGrpSpPr>
            <a:grpSpLocks/>
          </p:cNvGrpSpPr>
          <p:nvPr/>
        </p:nvGrpSpPr>
        <p:grpSpPr bwMode="auto">
          <a:xfrm>
            <a:off x="2291862" y="1593054"/>
            <a:ext cx="5874026" cy="4550197"/>
            <a:chOff x="2214546" y="642918"/>
            <a:chExt cx="5000660" cy="5518459"/>
          </a:xfrm>
        </p:grpSpPr>
        <p:grpSp>
          <p:nvGrpSpPr>
            <p:cNvPr id="89092" name="그룹 7">
              <a:extLst>
                <a:ext uri="{FF2B5EF4-FFF2-40B4-BE49-F238E27FC236}">
                  <a16:creationId xmlns:a16="http://schemas.microsoft.com/office/drawing/2014/main" id="{3A5B50A9-334F-9840-B79D-75AC6432F2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14546" y="642918"/>
              <a:ext cx="5000660" cy="5500726"/>
              <a:chOff x="2214546" y="642918"/>
              <a:chExt cx="5000660" cy="5500726"/>
            </a:xfrm>
          </p:grpSpPr>
          <p:pic>
            <p:nvPicPr>
              <p:cNvPr id="89094" name="Picture 2">
                <a:extLst>
                  <a:ext uri="{FF2B5EF4-FFF2-40B4-BE49-F238E27FC236}">
                    <a16:creationId xmlns:a16="http://schemas.microsoft.com/office/drawing/2014/main" id="{C37C940D-D952-E94B-AE2E-4A90E3029D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74" t="24052" r="15964" b="24500"/>
              <a:stretch>
                <a:fillRect/>
              </a:stretch>
            </p:blipFill>
            <p:spPr bwMode="auto">
              <a:xfrm>
                <a:off x="2214546" y="642918"/>
                <a:ext cx="5000660" cy="5500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9095" name="TextBox 4">
                <a:extLst>
                  <a:ext uri="{FF2B5EF4-FFF2-40B4-BE49-F238E27FC236}">
                    <a16:creationId xmlns:a16="http://schemas.microsoft.com/office/drawing/2014/main" id="{4AC0A8B2-BF36-A841-800C-B6CA1F6C8A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47494" y="1142984"/>
                <a:ext cx="436943" cy="3480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ko-KR">
                    <a:solidFill>
                      <a:srgbClr val="000000"/>
                    </a:solidFill>
                    <a:ea typeface="Gulim" panose="020B0600000101010101" pitchFamily="34" charset="-127"/>
                  </a:rPr>
                  <a:t>OLR</a:t>
                </a:r>
                <a:endParaRPr lang="ko-KR" altLang="en-US">
                  <a:solidFill>
                    <a:srgbClr val="000000"/>
                  </a:solidFill>
                  <a:ea typeface="Gulim" panose="020B0600000101010101" pitchFamily="34" charset="-127"/>
                </a:endParaRPr>
              </a:p>
            </p:txBody>
          </p:sp>
          <p:sp>
            <p:nvSpPr>
              <p:cNvPr id="89096" name="TextBox 5">
                <a:extLst>
                  <a:ext uri="{FF2B5EF4-FFF2-40B4-BE49-F238E27FC236}">
                    <a16:creationId xmlns:a16="http://schemas.microsoft.com/office/drawing/2014/main" id="{A060FA0D-280A-6042-B205-AE1B7D7BB4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6512" y="5572140"/>
                <a:ext cx="546392" cy="232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ko-KR" sz="1000">
                    <a:solidFill>
                      <a:srgbClr val="000000"/>
                    </a:solidFill>
                    <a:ea typeface="Gulim" panose="020B0600000101010101" pitchFamily="34" charset="-127"/>
                  </a:rPr>
                  <a:t>1979~2009</a:t>
                </a:r>
                <a:endParaRPr lang="ko-KR" altLang="en-US" sz="1000">
                  <a:solidFill>
                    <a:srgbClr val="000000"/>
                  </a:solidFill>
                  <a:ea typeface="Gulim" panose="020B0600000101010101" pitchFamily="34" charset="-127"/>
                </a:endParaRPr>
              </a:p>
            </p:txBody>
          </p:sp>
          <p:sp>
            <p:nvSpPr>
              <p:cNvPr id="89097" name="TextBox 6">
                <a:extLst>
                  <a:ext uri="{FF2B5EF4-FFF2-40B4-BE49-F238E27FC236}">
                    <a16:creationId xmlns:a16="http://schemas.microsoft.com/office/drawing/2014/main" id="{CD4F530C-65F4-7E4F-985F-A6E8B54792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05077" y="3254217"/>
                <a:ext cx="546392" cy="232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ko-KR" sz="1000">
                    <a:solidFill>
                      <a:srgbClr val="000000"/>
                    </a:solidFill>
                    <a:ea typeface="Gulim" panose="020B0600000101010101" pitchFamily="34" charset="-127"/>
                  </a:rPr>
                  <a:t>1979~2010</a:t>
                </a:r>
                <a:endParaRPr lang="ko-KR" altLang="en-US" sz="1000">
                  <a:solidFill>
                    <a:srgbClr val="000000"/>
                  </a:solidFill>
                  <a:ea typeface="Gulim" panose="020B0600000101010101" pitchFamily="34" charset="-127"/>
                </a:endParaRPr>
              </a:p>
            </p:txBody>
          </p:sp>
        </p:grpSp>
        <p:sp>
          <p:nvSpPr>
            <p:cNvPr id="89093" name="TextBox 8">
              <a:extLst>
                <a:ext uri="{FF2B5EF4-FFF2-40B4-BE49-F238E27FC236}">
                  <a16:creationId xmlns:a16="http://schemas.microsoft.com/office/drawing/2014/main" id="{5916360D-E074-2345-B80C-DAEF2786F5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0760" y="5929330"/>
              <a:ext cx="418879" cy="232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1000">
                  <a:solidFill>
                    <a:srgbClr val="000000"/>
                  </a:solidFill>
                  <a:ea typeface="Gulim" panose="020B0600000101010101" pitchFamily="34" charset="-127"/>
                </a:rPr>
                <a:t>(W/m</a:t>
              </a:r>
              <a:r>
                <a:rPr lang="en-US" altLang="ko-KR" sz="1000" baseline="30000">
                  <a:solidFill>
                    <a:srgbClr val="000000"/>
                  </a:solidFill>
                  <a:ea typeface="Gulim" panose="020B0600000101010101" pitchFamily="34" charset="-127"/>
                </a:rPr>
                <a:t>2</a:t>
              </a:r>
              <a:r>
                <a:rPr lang="en-US" altLang="ko-KR" sz="1000">
                  <a:solidFill>
                    <a:srgbClr val="000000"/>
                  </a:solidFill>
                  <a:ea typeface="Gulim" panose="020B0600000101010101" pitchFamily="34" charset="-127"/>
                </a:rPr>
                <a:t>)</a:t>
              </a:r>
              <a:r>
                <a:rPr lang="en-US" altLang="ko-KR" sz="1000" baseline="30000">
                  <a:solidFill>
                    <a:srgbClr val="000000"/>
                  </a:solidFill>
                  <a:ea typeface="Gulim" panose="020B0600000101010101" pitchFamily="34" charset="-127"/>
                </a:rPr>
                <a:t>2</a:t>
              </a:r>
              <a:endParaRPr lang="ko-KR" altLang="en-US" sz="1000" baseline="30000">
                <a:solidFill>
                  <a:srgbClr val="000000"/>
                </a:solidFill>
                <a:ea typeface="Gulim" panose="020B0600000101010101" pitchFamily="34" charset="-127"/>
              </a:endParaRPr>
            </a:p>
          </p:txBody>
        </p:sp>
      </p:grpSp>
      <p:sp>
        <p:nvSpPr>
          <p:cNvPr id="89091" name="TextBox 8">
            <a:extLst>
              <a:ext uri="{FF2B5EF4-FFF2-40B4-BE49-F238E27FC236}">
                <a16:creationId xmlns:a16="http://schemas.microsoft.com/office/drawing/2014/main" id="{F2313844-39A7-C944-A27A-CB7CE47CA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1026" y="6174521"/>
            <a:ext cx="12875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</a:rPr>
              <a:t>1979-2010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E798C6-FC81-F640-BCE1-54A3CF10BC99}"/>
              </a:ext>
            </a:extLst>
          </p:cNvPr>
          <p:cNvSpPr txBox="1"/>
          <p:nvPr/>
        </p:nvSpPr>
        <p:spPr>
          <a:xfrm>
            <a:off x="1602799" y="807022"/>
            <a:ext cx="8915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Pronounced seasonal migration of ISO convection variability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33A012-FA1C-DB4C-891A-0658BAE8DC9C}"/>
              </a:ext>
            </a:extLst>
          </p:cNvPr>
          <p:cNvSpPr txBox="1"/>
          <p:nvPr/>
        </p:nvSpPr>
        <p:spPr>
          <a:xfrm>
            <a:off x="8324690" y="2756118"/>
            <a:ext cx="2445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Tropical Monsoon tough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8501F2-CDD0-EA42-A8BB-7B4CF93F33B3}"/>
              </a:ext>
            </a:extLst>
          </p:cNvPr>
          <p:cNvSpPr txBox="1"/>
          <p:nvPr/>
        </p:nvSpPr>
        <p:spPr>
          <a:xfrm>
            <a:off x="8366715" y="4888848"/>
            <a:ext cx="292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SIO and SP convergence zone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3C937-D78B-D54A-83E8-481A83CBBAE7}"/>
              </a:ext>
            </a:extLst>
          </p:cNvPr>
          <p:cNvSpPr txBox="1"/>
          <p:nvPr/>
        </p:nvSpPr>
        <p:spPr>
          <a:xfrm>
            <a:off x="8324690" y="3711687"/>
            <a:ext cx="328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Eastern EIO is a permanent ISO convective variability center </a:t>
            </a:r>
          </a:p>
        </p:txBody>
      </p:sp>
    </p:spTree>
    <p:extLst>
      <p:ext uri="{BB962C8B-B14F-4D97-AF65-F5344CB8AC3E}">
        <p14:creationId xmlns:p14="http://schemas.microsoft.com/office/powerpoint/2010/main" val="16192386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468011-4351-F042-8F1F-810EB3846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28" y="91856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sz="2800" b="1" dirty="0"/>
              <a:t>How background states affects Rossby wave component?</a:t>
            </a:r>
            <a:endParaRPr kumimoji="1" lang="zh-CN" altLang="en-US" sz="28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59B60C-F2FB-EA47-9041-32C5BFE2B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480" y="1417420"/>
            <a:ext cx="6012186" cy="1918274"/>
          </a:xfrm>
        </p:spPr>
        <p:txBody>
          <a:bodyPr/>
          <a:lstStyle/>
          <a:p>
            <a:r>
              <a:rPr kumimoji="1" lang="en-US" altLang="zh-CN" sz="2800" dirty="0"/>
              <a:t>Enhanced background easterly vertical wind shear -&gt; enhanced barotropic vorticity -&gt; enhanced Rossby-wave winds</a:t>
            </a:r>
            <a:endParaRPr kumimoji="1" lang="zh-CN" altLang="en-US" sz="28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E1DBA70-B822-C14C-B78D-445C3146B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91" y="1417419"/>
            <a:ext cx="2690872" cy="491131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B1DC96-415B-9E4A-80B7-F9389E8AE98A}"/>
              </a:ext>
            </a:extLst>
          </p:cNvPr>
          <p:cNvSpPr txBox="1"/>
          <p:nvPr/>
        </p:nvSpPr>
        <p:spPr>
          <a:xfrm>
            <a:off x="559602" y="6211669"/>
            <a:ext cx="3268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Background easterly vertical wind shear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55AB2E4-3406-4B4B-A714-793BE96EF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781" y="3705025"/>
            <a:ext cx="7771072" cy="2691787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3E7E8C0C-BCDD-2341-BD8E-BBDEA202D002}"/>
              </a:ext>
            </a:extLst>
          </p:cNvPr>
          <p:cNvSpPr txBox="1">
            <a:spLocks/>
          </p:cNvSpPr>
          <p:nvPr/>
        </p:nvSpPr>
        <p:spPr>
          <a:xfrm>
            <a:off x="5268042" y="1225634"/>
            <a:ext cx="6012186" cy="2938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32152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25F8B6-3A2E-4149-A3CB-CDEC28D88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21" y="963777"/>
            <a:ext cx="3859924" cy="5773354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zh-CN" dirty="0"/>
              <a:t>Enhanced background moisture content over </a:t>
            </a:r>
            <a:r>
              <a:rPr kumimoji="1" lang="en-US" altLang="zh-CN" dirty="0" err="1"/>
              <a:t>BoB</a:t>
            </a:r>
            <a:r>
              <a:rPr kumimoji="1" lang="en-US" altLang="zh-CN" dirty="0"/>
              <a:t> -&gt; enhanced horizontal moisture advection by Rossby-wave winds, favoring </a:t>
            </a:r>
            <a:r>
              <a:rPr kumimoji="1" lang="en-US" altLang="zh-CN"/>
              <a:t>northward propagation.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Strong meridional asymmetry in moisture content disfavor the development of Kelvin-wave component -&gt; explains why there is no eastward propagation in northward dipole cluster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0304CFF-3BB1-6C43-B33C-5F074296A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511" y="163460"/>
            <a:ext cx="3166591" cy="541046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740047F-0B80-514E-BB4C-B5433771FA45}"/>
              </a:ext>
            </a:extLst>
          </p:cNvPr>
          <p:cNvSpPr txBox="1"/>
          <p:nvPr/>
        </p:nvSpPr>
        <p:spPr>
          <a:xfrm>
            <a:off x="5301049" y="5795319"/>
            <a:ext cx="2458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Background low-level moisture content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2E7784F-441F-4249-B138-87795FEDC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963" y="1524870"/>
            <a:ext cx="3614523" cy="208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0624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2446" y="949624"/>
            <a:ext cx="8979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0623" y="1834598"/>
            <a:ext cx="8778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Three archetypes of BSISO: the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northeastward propagating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(canonical) mode, the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northward propagating seesaw dipole mode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the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eastward expansion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 BSISO mode shows distinct circulation structure.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strong Rossby wave response leads to northward. A strong Kelvin wave response leads to eastward propagation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diverse circulation structures are affected by the variation of the background state, explained by distinct seasonal dependences associated with different BSISO modes.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These results also potentially provide precursors for foreseeing BSISO propagation.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50752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Diamond_Head">
            <a:hlinkClick r:id="rId3"/>
            <a:extLst>
              <a:ext uri="{FF2B5EF4-FFF2-40B4-BE49-F238E27FC236}">
                <a16:creationId xmlns:a16="http://schemas.microsoft.com/office/drawing/2014/main" id="{C5441DF3-2BF3-7746-8F79-7DF9822B3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43A780A4-0DAF-B04D-9B9D-E4E5EFA4B8A0}"/>
              </a:ext>
            </a:extLst>
          </p:cNvPr>
          <p:cNvSpPr txBox="1"/>
          <p:nvPr/>
        </p:nvSpPr>
        <p:spPr>
          <a:xfrm>
            <a:off x="4038601" y="3352801"/>
            <a:ext cx="4435475" cy="1108075"/>
          </a:xfrm>
          <a:prstGeom prst="rect">
            <a:avLst/>
          </a:prstGeom>
          <a:noFill/>
          <a:ln>
            <a:noFill/>
          </a:ln>
          <a:effectLst>
            <a:outerShdw dist="107757" dir="13500000" algn="tl">
              <a:srgbClr val="EEECE1">
                <a:alpha val="50000"/>
              </a:srgbClr>
            </a:outerShdw>
          </a:effectLst>
        </p:spPr>
        <p:txBody>
          <a:bodyPr lIns="91357" tIns="45674" rIns="91357" bIns="45674">
            <a:spAutoFit/>
          </a:bodyPr>
          <a:lstStyle/>
          <a:p>
            <a:pPr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i="1">
                <a:solidFill>
                  <a:srgbClr val="0000FF"/>
                </a:solidFill>
                <a:latin typeface="SimSun" pitchFamily="2" charset="-122"/>
                <a:ea typeface="SimSun" pitchFamily="2" charset="-122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3947449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7" name="Group 2">
            <a:extLst>
              <a:ext uri="{FF2B5EF4-FFF2-40B4-BE49-F238E27FC236}">
                <a16:creationId xmlns:a16="http://schemas.microsoft.com/office/drawing/2014/main" id="{E2A5AF13-9E1E-AC4F-99F6-5851869FCC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29468" y="1095949"/>
            <a:ext cx="7381875" cy="5576887"/>
            <a:chOff x="158" y="300"/>
            <a:chExt cx="5246" cy="3618"/>
          </a:xfrm>
        </p:grpSpPr>
        <p:pic>
          <p:nvPicPr>
            <p:cNvPr id="65539" name="Picture 3" descr="fig2">
              <a:extLst>
                <a:ext uri="{FF2B5EF4-FFF2-40B4-BE49-F238E27FC236}">
                  <a16:creationId xmlns:a16="http://schemas.microsoft.com/office/drawing/2014/main" id="{46C036D7-72C4-2A4D-B52F-65DC70775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300"/>
              <a:ext cx="5246" cy="3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0" name="Freeform 4">
              <a:extLst>
                <a:ext uri="{FF2B5EF4-FFF2-40B4-BE49-F238E27FC236}">
                  <a16:creationId xmlns:a16="http://schemas.microsoft.com/office/drawing/2014/main" id="{EBF7D008-5421-0741-92AC-A0F56D2A205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24" y="584"/>
              <a:ext cx="548" cy="132"/>
            </a:xfrm>
            <a:custGeom>
              <a:avLst/>
              <a:gdLst>
                <a:gd name="T0" fmla="*/ 0 w 548"/>
                <a:gd name="T1" fmla="*/ 0 h 132"/>
                <a:gd name="T2" fmla="*/ 216 w 548"/>
                <a:gd name="T3" fmla="*/ 72 h 132"/>
                <a:gd name="T4" fmla="*/ 548 w 548"/>
                <a:gd name="T5" fmla="*/ 132 h 132"/>
                <a:gd name="T6" fmla="*/ 0 60000 65536"/>
                <a:gd name="T7" fmla="*/ 0 60000 65536"/>
                <a:gd name="T8" fmla="*/ 0 60000 65536"/>
                <a:gd name="T9" fmla="*/ 0 w 548"/>
                <a:gd name="T10" fmla="*/ 0 h 132"/>
                <a:gd name="T11" fmla="*/ 548 w 548"/>
                <a:gd name="T12" fmla="*/ 132 h 1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8" h="132">
                  <a:moveTo>
                    <a:pt x="0" y="0"/>
                  </a:moveTo>
                  <a:cubicBezTo>
                    <a:pt x="35" y="8"/>
                    <a:pt x="125" y="50"/>
                    <a:pt x="216" y="72"/>
                  </a:cubicBezTo>
                  <a:cubicBezTo>
                    <a:pt x="307" y="94"/>
                    <a:pt x="479" y="120"/>
                    <a:pt x="548" y="132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41" name="Freeform 5">
              <a:extLst>
                <a:ext uri="{FF2B5EF4-FFF2-40B4-BE49-F238E27FC236}">
                  <a16:creationId xmlns:a16="http://schemas.microsoft.com/office/drawing/2014/main" id="{819623C5-BF93-0E49-A512-107F081D649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7" y="2367"/>
              <a:ext cx="268" cy="73"/>
            </a:xfrm>
            <a:custGeom>
              <a:avLst/>
              <a:gdLst>
                <a:gd name="T0" fmla="*/ 0 w 267"/>
                <a:gd name="T1" fmla="*/ 0 h 84"/>
                <a:gd name="T2" fmla="*/ 129 w 267"/>
                <a:gd name="T3" fmla="*/ 6 h 84"/>
                <a:gd name="T4" fmla="*/ 283 w 267"/>
                <a:gd name="T5" fmla="*/ 9 h 84"/>
                <a:gd name="T6" fmla="*/ 0 60000 65536"/>
                <a:gd name="T7" fmla="*/ 0 60000 65536"/>
                <a:gd name="T8" fmla="*/ 0 60000 65536"/>
                <a:gd name="T9" fmla="*/ 0 w 267"/>
                <a:gd name="T10" fmla="*/ 0 h 84"/>
                <a:gd name="T11" fmla="*/ 267 w 267"/>
                <a:gd name="T12" fmla="*/ 84 h 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7" h="84">
                  <a:moveTo>
                    <a:pt x="0" y="0"/>
                  </a:moveTo>
                  <a:cubicBezTo>
                    <a:pt x="21" y="6"/>
                    <a:pt x="85" y="40"/>
                    <a:pt x="129" y="54"/>
                  </a:cubicBezTo>
                  <a:cubicBezTo>
                    <a:pt x="173" y="68"/>
                    <a:pt x="238" y="78"/>
                    <a:pt x="267" y="84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42" name="Freeform 6">
              <a:extLst>
                <a:ext uri="{FF2B5EF4-FFF2-40B4-BE49-F238E27FC236}">
                  <a16:creationId xmlns:a16="http://schemas.microsoft.com/office/drawing/2014/main" id="{ACBC2928-B6D2-E34C-A2B7-5DCF2381D69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1" y="3159"/>
              <a:ext cx="393" cy="35"/>
            </a:xfrm>
            <a:custGeom>
              <a:avLst/>
              <a:gdLst>
                <a:gd name="T0" fmla="*/ 0 w 393"/>
                <a:gd name="T1" fmla="*/ 0 h 35"/>
                <a:gd name="T2" fmla="*/ 267 w 393"/>
                <a:gd name="T3" fmla="*/ 33 h 35"/>
                <a:gd name="T4" fmla="*/ 393 w 393"/>
                <a:gd name="T5" fmla="*/ 12 h 35"/>
                <a:gd name="T6" fmla="*/ 0 60000 65536"/>
                <a:gd name="T7" fmla="*/ 0 60000 65536"/>
                <a:gd name="T8" fmla="*/ 0 60000 65536"/>
                <a:gd name="T9" fmla="*/ 0 w 393"/>
                <a:gd name="T10" fmla="*/ 0 h 35"/>
                <a:gd name="T11" fmla="*/ 393 w 393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3" h="35">
                  <a:moveTo>
                    <a:pt x="0" y="0"/>
                  </a:moveTo>
                  <a:cubicBezTo>
                    <a:pt x="41" y="3"/>
                    <a:pt x="202" y="31"/>
                    <a:pt x="267" y="33"/>
                  </a:cubicBezTo>
                  <a:cubicBezTo>
                    <a:pt x="332" y="35"/>
                    <a:pt x="367" y="16"/>
                    <a:pt x="393" y="12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43" name="Freeform 7">
              <a:extLst>
                <a:ext uri="{FF2B5EF4-FFF2-40B4-BE49-F238E27FC236}">
                  <a16:creationId xmlns:a16="http://schemas.microsoft.com/office/drawing/2014/main" id="{6E231CD5-7D70-BE44-BF0E-8705E91BCBA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61" y="794"/>
              <a:ext cx="270" cy="33"/>
            </a:xfrm>
            <a:custGeom>
              <a:avLst/>
              <a:gdLst>
                <a:gd name="T0" fmla="*/ 0 w 270"/>
                <a:gd name="T1" fmla="*/ 33 h 33"/>
                <a:gd name="T2" fmla="*/ 135 w 270"/>
                <a:gd name="T3" fmla="*/ 27 h 33"/>
                <a:gd name="T4" fmla="*/ 270 w 270"/>
                <a:gd name="T5" fmla="*/ 0 h 33"/>
                <a:gd name="T6" fmla="*/ 0 60000 65536"/>
                <a:gd name="T7" fmla="*/ 0 60000 65536"/>
                <a:gd name="T8" fmla="*/ 0 60000 65536"/>
                <a:gd name="T9" fmla="*/ 0 w 270"/>
                <a:gd name="T10" fmla="*/ 0 h 33"/>
                <a:gd name="T11" fmla="*/ 270 w 270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0" h="33">
                  <a:moveTo>
                    <a:pt x="0" y="33"/>
                  </a:moveTo>
                  <a:cubicBezTo>
                    <a:pt x="22" y="31"/>
                    <a:pt x="91" y="31"/>
                    <a:pt x="135" y="27"/>
                  </a:cubicBezTo>
                  <a:cubicBezTo>
                    <a:pt x="180" y="22"/>
                    <a:pt x="243" y="4"/>
                    <a:pt x="270" y="0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44" name="Freeform 8">
              <a:extLst>
                <a:ext uri="{FF2B5EF4-FFF2-40B4-BE49-F238E27FC236}">
                  <a16:creationId xmlns:a16="http://schemas.microsoft.com/office/drawing/2014/main" id="{D95A582F-2CDA-F34A-9182-4FF11ADF178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46" y="1407"/>
              <a:ext cx="639" cy="192"/>
            </a:xfrm>
            <a:custGeom>
              <a:avLst/>
              <a:gdLst>
                <a:gd name="T0" fmla="*/ 0 w 639"/>
                <a:gd name="T1" fmla="*/ 0 h 192"/>
                <a:gd name="T2" fmla="*/ 273 w 639"/>
                <a:gd name="T3" fmla="*/ 162 h 192"/>
                <a:gd name="T4" fmla="*/ 639 w 639"/>
                <a:gd name="T5" fmla="*/ 180 h 192"/>
                <a:gd name="T6" fmla="*/ 0 60000 65536"/>
                <a:gd name="T7" fmla="*/ 0 60000 65536"/>
                <a:gd name="T8" fmla="*/ 0 60000 65536"/>
                <a:gd name="T9" fmla="*/ 0 w 639"/>
                <a:gd name="T10" fmla="*/ 0 h 192"/>
                <a:gd name="T11" fmla="*/ 639 w 639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9" h="192">
                  <a:moveTo>
                    <a:pt x="0" y="0"/>
                  </a:moveTo>
                  <a:cubicBezTo>
                    <a:pt x="45" y="27"/>
                    <a:pt x="167" y="132"/>
                    <a:pt x="273" y="162"/>
                  </a:cubicBezTo>
                  <a:cubicBezTo>
                    <a:pt x="379" y="192"/>
                    <a:pt x="563" y="176"/>
                    <a:pt x="639" y="180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45" name="Freeform 9">
              <a:extLst>
                <a:ext uri="{FF2B5EF4-FFF2-40B4-BE49-F238E27FC236}">
                  <a16:creationId xmlns:a16="http://schemas.microsoft.com/office/drawing/2014/main" id="{FFA8443E-F535-0D44-8E3A-5108B55EE2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2" y="2175"/>
              <a:ext cx="651" cy="171"/>
            </a:xfrm>
            <a:custGeom>
              <a:avLst/>
              <a:gdLst>
                <a:gd name="T0" fmla="*/ 0 w 651"/>
                <a:gd name="T1" fmla="*/ 0 h 171"/>
                <a:gd name="T2" fmla="*/ 291 w 651"/>
                <a:gd name="T3" fmla="*/ 135 h 171"/>
                <a:gd name="T4" fmla="*/ 651 w 651"/>
                <a:gd name="T5" fmla="*/ 171 h 171"/>
                <a:gd name="T6" fmla="*/ 0 60000 65536"/>
                <a:gd name="T7" fmla="*/ 0 60000 65536"/>
                <a:gd name="T8" fmla="*/ 0 60000 65536"/>
                <a:gd name="T9" fmla="*/ 0 w 651"/>
                <a:gd name="T10" fmla="*/ 0 h 171"/>
                <a:gd name="T11" fmla="*/ 651 w 651"/>
                <a:gd name="T12" fmla="*/ 171 h 1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1" h="171">
                  <a:moveTo>
                    <a:pt x="0" y="0"/>
                  </a:moveTo>
                  <a:cubicBezTo>
                    <a:pt x="40" y="11"/>
                    <a:pt x="183" y="107"/>
                    <a:pt x="291" y="135"/>
                  </a:cubicBezTo>
                  <a:cubicBezTo>
                    <a:pt x="399" y="163"/>
                    <a:pt x="576" y="163"/>
                    <a:pt x="651" y="171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46" name="Freeform 10">
              <a:extLst>
                <a:ext uri="{FF2B5EF4-FFF2-40B4-BE49-F238E27FC236}">
                  <a16:creationId xmlns:a16="http://schemas.microsoft.com/office/drawing/2014/main" id="{429873B1-1EB4-D74A-84F8-E5F63E30CCC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52" y="2366"/>
              <a:ext cx="268" cy="73"/>
            </a:xfrm>
            <a:custGeom>
              <a:avLst/>
              <a:gdLst>
                <a:gd name="T0" fmla="*/ 0 w 267"/>
                <a:gd name="T1" fmla="*/ 0 h 84"/>
                <a:gd name="T2" fmla="*/ 129 w 267"/>
                <a:gd name="T3" fmla="*/ 6 h 84"/>
                <a:gd name="T4" fmla="*/ 283 w 267"/>
                <a:gd name="T5" fmla="*/ 9 h 84"/>
                <a:gd name="T6" fmla="*/ 0 60000 65536"/>
                <a:gd name="T7" fmla="*/ 0 60000 65536"/>
                <a:gd name="T8" fmla="*/ 0 60000 65536"/>
                <a:gd name="T9" fmla="*/ 0 w 267"/>
                <a:gd name="T10" fmla="*/ 0 h 84"/>
                <a:gd name="T11" fmla="*/ 267 w 267"/>
                <a:gd name="T12" fmla="*/ 84 h 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7" h="84">
                  <a:moveTo>
                    <a:pt x="0" y="0"/>
                  </a:moveTo>
                  <a:cubicBezTo>
                    <a:pt x="21" y="6"/>
                    <a:pt x="85" y="40"/>
                    <a:pt x="129" y="54"/>
                  </a:cubicBezTo>
                  <a:cubicBezTo>
                    <a:pt x="173" y="68"/>
                    <a:pt x="238" y="78"/>
                    <a:pt x="267" y="84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47" name="Freeform 11">
              <a:extLst>
                <a:ext uri="{FF2B5EF4-FFF2-40B4-BE49-F238E27FC236}">
                  <a16:creationId xmlns:a16="http://schemas.microsoft.com/office/drawing/2014/main" id="{A06F7ABD-10E9-B843-B6AA-88C544B3352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64" y="2189"/>
              <a:ext cx="651" cy="171"/>
            </a:xfrm>
            <a:custGeom>
              <a:avLst/>
              <a:gdLst>
                <a:gd name="T0" fmla="*/ 0 w 651"/>
                <a:gd name="T1" fmla="*/ 0 h 171"/>
                <a:gd name="T2" fmla="*/ 291 w 651"/>
                <a:gd name="T3" fmla="*/ 135 h 171"/>
                <a:gd name="T4" fmla="*/ 651 w 651"/>
                <a:gd name="T5" fmla="*/ 171 h 171"/>
                <a:gd name="T6" fmla="*/ 0 60000 65536"/>
                <a:gd name="T7" fmla="*/ 0 60000 65536"/>
                <a:gd name="T8" fmla="*/ 0 60000 65536"/>
                <a:gd name="T9" fmla="*/ 0 w 651"/>
                <a:gd name="T10" fmla="*/ 0 h 171"/>
                <a:gd name="T11" fmla="*/ 651 w 651"/>
                <a:gd name="T12" fmla="*/ 171 h 1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1" h="171">
                  <a:moveTo>
                    <a:pt x="0" y="0"/>
                  </a:moveTo>
                  <a:cubicBezTo>
                    <a:pt x="40" y="11"/>
                    <a:pt x="183" y="107"/>
                    <a:pt x="291" y="135"/>
                  </a:cubicBezTo>
                  <a:cubicBezTo>
                    <a:pt x="399" y="163"/>
                    <a:pt x="576" y="163"/>
                    <a:pt x="651" y="171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48" name="Freeform 12">
              <a:extLst>
                <a:ext uri="{FF2B5EF4-FFF2-40B4-BE49-F238E27FC236}">
                  <a16:creationId xmlns:a16="http://schemas.microsoft.com/office/drawing/2014/main" id="{8384B5B4-A85D-8844-ABEC-E0B82554A8F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56" y="3164"/>
              <a:ext cx="393" cy="35"/>
            </a:xfrm>
            <a:custGeom>
              <a:avLst/>
              <a:gdLst>
                <a:gd name="T0" fmla="*/ 0 w 393"/>
                <a:gd name="T1" fmla="*/ 0 h 35"/>
                <a:gd name="T2" fmla="*/ 267 w 393"/>
                <a:gd name="T3" fmla="*/ 33 h 35"/>
                <a:gd name="T4" fmla="*/ 393 w 393"/>
                <a:gd name="T5" fmla="*/ 12 h 35"/>
                <a:gd name="T6" fmla="*/ 0 60000 65536"/>
                <a:gd name="T7" fmla="*/ 0 60000 65536"/>
                <a:gd name="T8" fmla="*/ 0 60000 65536"/>
                <a:gd name="T9" fmla="*/ 0 w 393"/>
                <a:gd name="T10" fmla="*/ 0 h 35"/>
                <a:gd name="T11" fmla="*/ 393 w 393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3" h="35">
                  <a:moveTo>
                    <a:pt x="0" y="0"/>
                  </a:moveTo>
                  <a:cubicBezTo>
                    <a:pt x="41" y="3"/>
                    <a:pt x="202" y="31"/>
                    <a:pt x="267" y="33"/>
                  </a:cubicBezTo>
                  <a:cubicBezTo>
                    <a:pt x="332" y="35"/>
                    <a:pt x="367" y="16"/>
                    <a:pt x="393" y="12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49" name="Freeform 13">
              <a:extLst>
                <a:ext uri="{FF2B5EF4-FFF2-40B4-BE49-F238E27FC236}">
                  <a16:creationId xmlns:a16="http://schemas.microsoft.com/office/drawing/2014/main" id="{06F682A1-8E5B-FD4C-B78F-7FF73657B6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7" y="1422"/>
              <a:ext cx="639" cy="192"/>
            </a:xfrm>
            <a:custGeom>
              <a:avLst/>
              <a:gdLst>
                <a:gd name="T0" fmla="*/ 0 w 639"/>
                <a:gd name="T1" fmla="*/ 0 h 192"/>
                <a:gd name="T2" fmla="*/ 273 w 639"/>
                <a:gd name="T3" fmla="*/ 162 h 192"/>
                <a:gd name="T4" fmla="*/ 639 w 639"/>
                <a:gd name="T5" fmla="*/ 180 h 192"/>
                <a:gd name="T6" fmla="*/ 0 60000 65536"/>
                <a:gd name="T7" fmla="*/ 0 60000 65536"/>
                <a:gd name="T8" fmla="*/ 0 60000 65536"/>
                <a:gd name="T9" fmla="*/ 0 w 639"/>
                <a:gd name="T10" fmla="*/ 0 h 192"/>
                <a:gd name="T11" fmla="*/ 639 w 639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9" h="192">
                  <a:moveTo>
                    <a:pt x="0" y="0"/>
                  </a:moveTo>
                  <a:cubicBezTo>
                    <a:pt x="45" y="27"/>
                    <a:pt x="167" y="132"/>
                    <a:pt x="273" y="162"/>
                  </a:cubicBezTo>
                  <a:cubicBezTo>
                    <a:pt x="379" y="192"/>
                    <a:pt x="563" y="176"/>
                    <a:pt x="639" y="180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0" name="Freeform 14">
              <a:extLst>
                <a:ext uri="{FF2B5EF4-FFF2-40B4-BE49-F238E27FC236}">
                  <a16:creationId xmlns:a16="http://schemas.microsoft.com/office/drawing/2014/main" id="{5BDC7116-C3A0-694F-9F13-DC01F1A2C23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2" y="796"/>
              <a:ext cx="270" cy="33"/>
            </a:xfrm>
            <a:custGeom>
              <a:avLst/>
              <a:gdLst>
                <a:gd name="T0" fmla="*/ 0 w 270"/>
                <a:gd name="T1" fmla="*/ 33 h 33"/>
                <a:gd name="T2" fmla="*/ 135 w 270"/>
                <a:gd name="T3" fmla="*/ 27 h 33"/>
                <a:gd name="T4" fmla="*/ 270 w 270"/>
                <a:gd name="T5" fmla="*/ 0 h 33"/>
                <a:gd name="T6" fmla="*/ 0 60000 65536"/>
                <a:gd name="T7" fmla="*/ 0 60000 65536"/>
                <a:gd name="T8" fmla="*/ 0 60000 65536"/>
                <a:gd name="T9" fmla="*/ 0 w 270"/>
                <a:gd name="T10" fmla="*/ 0 h 33"/>
                <a:gd name="T11" fmla="*/ 270 w 270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0" h="33">
                  <a:moveTo>
                    <a:pt x="0" y="33"/>
                  </a:moveTo>
                  <a:cubicBezTo>
                    <a:pt x="22" y="31"/>
                    <a:pt x="91" y="31"/>
                    <a:pt x="135" y="27"/>
                  </a:cubicBezTo>
                  <a:cubicBezTo>
                    <a:pt x="180" y="22"/>
                    <a:pt x="243" y="4"/>
                    <a:pt x="270" y="0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1" name="Freeform 15">
              <a:extLst>
                <a:ext uri="{FF2B5EF4-FFF2-40B4-BE49-F238E27FC236}">
                  <a16:creationId xmlns:a16="http://schemas.microsoft.com/office/drawing/2014/main" id="{D0FEFB9D-A757-9E41-91D8-D6102DDB89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72" y="2956"/>
              <a:ext cx="908" cy="203"/>
            </a:xfrm>
            <a:custGeom>
              <a:avLst/>
              <a:gdLst>
                <a:gd name="T0" fmla="*/ 0 w 908"/>
                <a:gd name="T1" fmla="*/ 0 h 203"/>
                <a:gd name="T2" fmla="*/ 620 w 908"/>
                <a:gd name="T3" fmla="*/ 176 h 203"/>
                <a:gd name="T4" fmla="*/ 908 w 908"/>
                <a:gd name="T5" fmla="*/ 164 h 203"/>
                <a:gd name="T6" fmla="*/ 0 60000 65536"/>
                <a:gd name="T7" fmla="*/ 0 60000 65536"/>
                <a:gd name="T8" fmla="*/ 0 60000 65536"/>
                <a:gd name="T9" fmla="*/ 0 w 908"/>
                <a:gd name="T10" fmla="*/ 0 h 203"/>
                <a:gd name="T11" fmla="*/ 908 w 908"/>
                <a:gd name="T12" fmla="*/ 203 h 20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8" h="203">
                  <a:moveTo>
                    <a:pt x="0" y="0"/>
                  </a:moveTo>
                  <a:cubicBezTo>
                    <a:pt x="103" y="27"/>
                    <a:pt x="469" y="149"/>
                    <a:pt x="620" y="176"/>
                  </a:cubicBezTo>
                  <a:cubicBezTo>
                    <a:pt x="771" y="203"/>
                    <a:pt x="848" y="166"/>
                    <a:pt x="908" y="164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2" name="Freeform 16">
              <a:extLst>
                <a:ext uri="{FF2B5EF4-FFF2-40B4-BE49-F238E27FC236}">
                  <a16:creationId xmlns:a16="http://schemas.microsoft.com/office/drawing/2014/main" id="{0EB21E76-5F47-0A4C-8880-F3B7DEB4CFF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3" y="2935"/>
              <a:ext cx="908" cy="203"/>
            </a:xfrm>
            <a:custGeom>
              <a:avLst/>
              <a:gdLst>
                <a:gd name="T0" fmla="*/ 0 w 908"/>
                <a:gd name="T1" fmla="*/ 0 h 203"/>
                <a:gd name="T2" fmla="*/ 620 w 908"/>
                <a:gd name="T3" fmla="*/ 176 h 203"/>
                <a:gd name="T4" fmla="*/ 908 w 908"/>
                <a:gd name="T5" fmla="*/ 164 h 203"/>
                <a:gd name="T6" fmla="*/ 0 60000 65536"/>
                <a:gd name="T7" fmla="*/ 0 60000 65536"/>
                <a:gd name="T8" fmla="*/ 0 60000 65536"/>
                <a:gd name="T9" fmla="*/ 0 w 908"/>
                <a:gd name="T10" fmla="*/ 0 h 203"/>
                <a:gd name="T11" fmla="*/ 908 w 908"/>
                <a:gd name="T12" fmla="*/ 203 h 20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8" h="203">
                  <a:moveTo>
                    <a:pt x="0" y="0"/>
                  </a:moveTo>
                  <a:cubicBezTo>
                    <a:pt x="103" y="27"/>
                    <a:pt x="469" y="149"/>
                    <a:pt x="620" y="176"/>
                  </a:cubicBezTo>
                  <a:cubicBezTo>
                    <a:pt x="771" y="203"/>
                    <a:pt x="848" y="166"/>
                    <a:pt x="908" y="164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3" name="Freeform 17">
              <a:extLst>
                <a:ext uri="{FF2B5EF4-FFF2-40B4-BE49-F238E27FC236}">
                  <a16:creationId xmlns:a16="http://schemas.microsoft.com/office/drawing/2014/main" id="{03681679-1F37-E14D-9006-6A5491901A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04" y="584"/>
              <a:ext cx="548" cy="132"/>
            </a:xfrm>
            <a:custGeom>
              <a:avLst/>
              <a:gdLst>
                <a:gd name="T0" fmla="*/ 0 w 548"/>
                <a:gd name="T1" fmla="*/ 0 h 132"/>
                <a:gd name="T2" fmla="*/ 216 w 548"/>
                <a:gd name="T3" fmla="*/ 72 h 132"/>
                <a:gd name="T4" fmla="*/ 548 w 548"/>
                <a:gd name="T5" fmla="*/ 132 h 132"/>
                <a:gd name="T6" fmla="*/ 0 60000 65536"/>
                <a:gd name="T7" fmla="*/ 0 60000 65536"/>
                <a:gd name="T8" fmla="*/ 0 60000 65536"/>
                <a:gd name="T9" fmla="*/ 0 w 548"/>
                <a:gd name="T10" fmla="*/ 0 h 132"/>
                <a:gd name="T11" fmla="*/ 548 w 548"/>
                <a:gd name="T12" fmla="*/ 132 h 1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8" h="132">
                  <a:moveTo>
                    <a:pt x="0" y="0"/>
                  </a:moveTo>
                  <a:cubicBezTo>
                    <a:pt x="35" y="8"/>
                    <a:pt x="125" y="50"/>
                    <a:pt x="216" y="72"/>
                  </a:cubicBezTo>
                  <a:cubicBezTo>
                    <a:pt x="307" y="94"/>
                    <a:pt x="479" y="120"/>
                    <a:pt x="548" y="132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4" name="Freeform 18">
              <a:extLst>
                <a:ext uri="{FF2B5EF4-FFF2-40B4-BE49-F238E27FC236}">
                  <a16:creationId xmlns:a16="http://schemas.microsoft.com/office/drawing/2014/main" id="{CAD4EAAA-DE26-8C47-92F0-6355A464CA9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20" y="1344"/>
              <a:ext cx="432" cy="132"/>
            </a:xfrm>
            <a:custGeom>
              <a:avLst/>
              <a:gdLst>
                <a:gd name="T0" fmla="*/ 0 w 432"/>
                <a:gd name="T1" fmla="*/ 0 h 132"/>
                <a:gd name="T2" fmla="*/ 432 w 432"/>
                <a:gd name="T3" fmla="*/ 132 h 132"/>
                <a:gd name="T4" fmla="*/ 0 60000 65536"/>
                <a:gd name="T5" fmla="*/ 0 60000 65536"/>
                <a:gd name="T6" fmla="*/ 0 w 432"/>
                <a:gd name="T7" fmla="*/ 0 h 132"/>
                <a:gd name="T8" fmla="*/ 432 w 432"/>
                <a:gd name="T9" fmla="*/ 132 h 1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2" h="132">
                  <a:moveTo>
                    <a:pt x="0" y="0"/>
                  </a:moveTo>
                  <a:lnTo>
                    <a:pt x="432" y="132"/>
                  </a:ln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5" name="Freeform 19">
              <a:extLst>
                <a:ext uri="{FF2B5EF4-FFF2-40B4-BE49-F238E27FC236}">
                  <a16:creationId xmlns:a16="http://schemas.microsoft.com/office/drawing/2014/main" id="{A1DC4746-8A66-FC46-A7F7-6FB33DC1ECF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85" y="1356"/>
              <a:ext cx="432" cy="132"/>
            </a:xfrm>
            <a:custGeom>
              <a:avLst/>
              <a:gdLst>
                <a:gd name="T0" fmla="*/ 0 w 432"/>
                <a:gd name="T1" fmla="*/ 0 h 132"/>
                <a:gd name="T2" fmla="*/ 432 w 432"/>
                <a:gd name="T3" fmla="*/ 132 h 132"/>
                <a:gd name="T4" fmla="*/ 0 60000 65536"/>
                <a:gd name="T5" fmla="*/ 0 60000 65536"/>
                <a:gd name="T6" fmla="*/ 0 w 432"/>
                <a:gd name="T7" fmla="*/ 0 h 132"/>
                <a:gd name="T8" fmla="*/ 432 w 432"/>
                <a:gd name="T9" fmla="*/ 132 h 1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2" h="132">
                  <a:moveTo>
                    <a:pt x="0" y="0"/>
                  </a:moveTo>
                  <a:lnTo>
                    <a:pt x="432" y="132"/>
                  </a:lnTo>
                </a:path>
              </a:pathLst>
            </a:custGeom>
            <a:noFill/>
            <a:ln w="15875" cap="flat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538" name="Text Box 20">
            <a:extLst>
              <a:ext uri="{FF2B5EF4-FFF2-40B4-BE49-F238E27FC236}">
                <a16:creationId xmlns:a16="http://schemas.microsoft.com/office/drawing/2014/main" id="{E5A138EE-ACE7-E040-AE1C-FB4D0CAA3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434808"/>
            <a:ext cx="815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Composite life cycle of ISO rain rate (contour) &amp; SST (shading)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53F39E-6D19-F641-A6CE-3E93A76EE10A}"/>
              </a:ext>
            </a:extLst>
          </p:cNvPr>
          <p:cNvSpPr txBox="1"/>
          <p:nvPr/>
        </p:nvSpPr>
        <p:spPr>
          <a:xfrm>
            <a:off x="9111343" y="6304159"/>
            <a:ext cx="266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Wang, Webster et al. 2006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2AB58-606E-924B-B0F9-71ACFD9EB2E3}"/>
              </a:ext>
            </a:extLst>
          </p:cNvPr>
          <p:cNvSpPr txBox="1"/>
          <p:nvPr/>
        </p:nvSpPr>
        <p:spPr>
          <a:xfrm>
            <a:off x="9706708" y="1946031"/>
            <a:ext cx="2026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Blue: dry anomaly</a:t>
            </a:r>
          </a:p>
          <a:p>
            <a:r>
              <a:rPr lang="en-US" dirty="0"/>
              <a:t>Green wet anomaly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E43CB3-4C38-694C-A7CE-C626DB004045}"/>
              </a:ext>
            </a:extLst>
          </p:cNvPr>
          <p:cNvSpPr txBox="1"/>
          <p:nvPr/>
        </p:nvSpPr>
        <p:spPr>
          <a:xfrm>
            <a:off x="9755847" y="3897149"/>
            <a:ext cx="2026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Warmer SST leads enhanced rain belt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347BA7EB-4A75-5845-8F72-5E6AD6205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350" y="170497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6562" name="Picture 3">
            <a:extLst>
              <a:ext uri="{FF2B5EF4-FFF2-40B4-BE49-F238E27FC236}">
                <a16:creationId xmlns:a16="http://schemas.microsoft.com/office/drawing/2014/main" id="{B6C3FF41-EE8E-9F43-AA12-2298720E5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0"/>
            <a:ext cx="8153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4">
            <a:extLst>
              <a:ext uri="{FF2B5EF4-FFF2-40B4-BE49-F238E27FC236}">
                <a16:creationId xmlns:a16="http://schemas.microsoft.com/office/drawing/2014/main" id="{DE7EC7E3-2CBD-FA41-87ED-1ACF1AFC4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"/>
            <a:ext cx="822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Schematic evolution of tropical ISO rain anomalies</a:t>
            </a:r>
          </a:p>
        </p:txBody>
      </p:sp>
      <p:sp>
        <p:nvSpPr>
          <p:cNvPr id="66564" name="Text Box 5">
            <a:extLst>
              <a:ext uri="{FF2B5EF4-FFF2-40B4-BE49-F238E27FC236}">
                <a16:creationId xmlns:a16="http://schemas.microsoft.com/office/drawing/2014/main" id="{FE2338BB-1D95-1548-A3B0-3630C097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6" y="4572000"/>
            <a:ext cx="839787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</a:rPr>
              <a:t>A four-stage evolution</a:t>
            </a:r>
            <a:endParaRPr lang="en-US" alt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1. </a:t>
            </a:r>
            <a:r>
              <a:rPr lang="en-US" altLang="en-US" sz="1400" b="1" dirty="0"/>
              <a:t>ISO rainfall anomalies</a:t>
            </a:r>
            <a:r>
              <a:rPr lang="en-US" altLang="en-US" sz="1400" dirty="0"/>
              <a:t> initiates in the EIO around 60-70E.</a:t>
            </a:r>
            <a:r>
              <a:rPr lang="en-US" altLang="ja-JP" sz="1400" dirty="0">
                <a:ea typeface="ＭＳ Ｐゴシック" panose="020B0600070205080204" pitchFamily="34" charset="-128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ea typeface="ＭＳ Ｐゴシック" panose="020B0600070205080204" pitchFamily="34" charset="-128"/>
              </a:rPr>
              <a:t>2. It reaches maximum intensity at Eastern EIO around 90E.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ea typeface="ＭＳ Ｐゴシック" panose="020B0600070205080204" pitchFamily="34" charset="-128"/>
              </a:rPr>
              <a:t>3. It bifurcates over Sumatra and poleward emanation, forming a SE-NW tilted rain belt from region of Sumatra-Borneo to eastern Arabian Sea.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ea typeface="ＭＳ Ｐゴシック" panose="020B0600070205080204" pitchFamily="34" charset="-128"/>
              </a:rPr>
              <a:t>4. The slanted rain band then moves </a:t>
            </a:r>
            <a:r>
              <a:rPr lang="en-US" altLang="ja-JP" sz="1400" b="1" dirty="0">
                <a:ea typeface="ＭＳ Ｐゴシック" panose="020B0600070205080204" pitchFamily="34" charset="-128"/>
              </a:rPr>
              <a:t>northeastward.</a:t>
            </a:r>
            <a:r>
              <a:rPr lang="en-US" altLang="ja-JP" sz="1400" dirty="0">
                <a:ea typeface="ＭＳ Ｐゴシック" panose="020B0600070205080204" pitchFamily="34" charset="-128"/>
              </a:rPr>
              <a:t> The equatorial WP anomalies </a:t>
            </a:r>
            <a:r>
              <a:rPr lang="en-US" altLang="ja-JP" sz="1400" b="1" dirty="0">
                <a:ea typeface="ＭＳ Ｐゴシック" panose="020B0600070205080204" pitchFamily="34" charset="-128"/>
              </a:rPr>
              <a:t>rapidly</a:t>
            </a:r>
            <a:r>
              <a:rPr lang="en-US" altLang="ja-JP" sz="1400" dirty="0">
                <a:ea typeface="ＭＳ Ｐゴシック" panose="020B0600070205080204" pitchFamily="34" charset="-128"/>
              </a:rPr>
              <a:t> </a:t>
            </a:r>
            <a:r>
              <a:rPr lang="en-US" altLang="ja-JP" sz="1400" b="1" dirty="0">
                <a:ea typeface="ＭＳ Ｐゴシック" panose="020B0600070205080204" pitchFamily="34" charset="-128"/>
              </a:rPr>
              <a:t>traverse the ITCZ across the Pacific, meanwhile migrate northward slowly to Philippine Sea</a:t>
            </a:r>
            <a:r>
              <a:rPr lang="en-US" altLang="ja-JP" sz="1400" dirty="0">
                <a:ea typeface="ＭＳ Ｐゴシック" panose="020B0600070205080204" pitchFamily="34" charset="-128"/>
              </a:rPr>
              <a:t>. </a:t>
            </a:r>
            <a:endParaRPr lang="en-US" altLang="en-US" sz="1400" dirty="0">
              <a:ea typeface="ＭＳ Ｐゴシック" panose="020B0600070205080204" pitchFamily="34" charset="-128"/>
            </a:endParaRPr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F9C2BAEC-AC66-6C46-AEAD-EADF548EC6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05300" y="1744107"/>
            <a:ext cx="0" cy="111760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E5DF2531-227F-1B40-8517-11E50AEFAA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61574" y="1874778"/>
            <a:ext cx="812794" cy="856258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0AFB9-5FE7-0242-A601-E3BDE207355B}"/>
              </a:ext>
            </a:extLst>
          </p:cNvPr>
          <p:cNvSpPr txBox="1"/>
          <p:nvPr/>
        </p:nvSpPr>
        <p:spPr>
          <a:xfrm>
            <a:off x="9111343" y="6304159"/>
            <a:ext cx="266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Wang, Webster et al. 2006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7">
            <a:extLst>
              <a:ext uri="{FF2B5EF4-FFF2-40B4-BE49-F238E27FC236}">
                <a16:creationId xmlns:a16="http://schemas.microsoft.com/office/drawing/2014/main" id="{2779695C-4727-0D4F-BDFA-9A5FF7F6D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969" y="453555"/>
            <a:ext cx="7129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Bimodal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of the tropical ISO</a:t>
            </a:r>
          </a:p>
        </p:txBody>
      </p:sp>
      <p:pic>
        <p:nvPicPr>
          <p:cNvPr id="90116" name="Picture 10" descr="ISO_cmp_cmpr">
            <a:extLst>
              <a:ext uri="{FF2B5EF4-FFF2-40B4-BE49-F238E27FC236}">
                <a16:creationId xmlns:a16="http://schemas.microsoft.com/office/drawing/2014/main" id="{695A8486-E9B2-B94A-B0F6-5251D48E0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32" b="20213"/>
          <a:stretch>
            <a:fillRect/>
          </a:stretch>
        </p:blipFill>
        <p:spPr bwMode="auto">
          <a:xfrm>
            <a:off x="499372" y="5559064"/>
            <a:ext cx="6875462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294DB23-E75F-594F-BE6F-AF8CE4FD6CAF}"/>
              </a:ext>
            </a:extLst>
          </p:cNvPr>
          <p:cNvGrpSpPr/>
          <p:nvPr/>
        </p:nvGrpSpPr>
        <p:grpSpPr>
          <a:xfrm>
            <a:off x="748749" y="1232055"/>
            <a:ext cx="6476999" cy="4327009"/>
            <a:chOff x="1524001" y="966502"/>
            <a:chExt cx="8593137" cy="4765047"/>
          </a:xfrm>
        </p:grpSpPr>
        <p:pic>
          <p:nvPicPr>
            <p:cNvPr id="90114" name="Picture 4" descr="ISO_cmp_cmpr">
              <a:extLst>
                <a:ext uri="{FF2B5EF4-FFF2-40B4-BE49-F238E27FC236}">
                  <a16:creationId xmlns:a16="http://schemas.microsoft.com/office/drawing/2014/main" id="{5430049E-9EED-0A4F-92C7-D7098ADC0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302"/>
            <a:stretch>
              <a:fillRect/>
            </a:stretch>
          </p:blipFill>
          <p:spPr bwMode="auto">
            <a:xfrm>
              <a:off x="1524001" y="1341439"/>
              <a:ext cx="4329113" cy="431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17" name="Text Box 11">
              <a:extLst>
                <a:ext uri="{FF2B5EF4-FFF2-40B4-BE49-F238E27FC236}">
                  <a16:creationId xmlns:a16="http://schemas.microsoft.com/office/drawing/2014/main" id="{E8C79928-73EE-4241-8126-D3745261BA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8857" y="1398861"/>
              <a:ext cx="1366838" cy="406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ja-JP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Phase 1</a:t>
              </a:r>
            </a:p>
          </p:txBody>
        </p:sp>
        <p:sp>
          <p:nvSpPr>
            <p:cNvPr id="90118" name="Text Box 12">
              <a:extLst>
                <a:ext uri="{FF2B5EF4-FFF2-40B4-BE49-F238E27FC236}">
                  <a16:creationId xmlns:a16="http://schemas.microsoft.com/office/drawing/2014/main" id="{0A145653-0C05-2E41-A27A-996BE3397C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2923" y="2364580"/>
              <a:ext cx="1366838" cy="406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ja-JP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Phase 3</a:t>
              </a:r>
            </a:p>
          </p:txBody>
        </p:sp>
        <p:sp>
          <p:nvSpPr>
            <p:cNvPr id="90119" name="Text Box 13">
              <a:extLst>
                <a:ext uri="{FF2B5EF4-FFF2-40B4-BE49-F238E27FC236}">
                  <a16:creationId xmlns:a16="http://schemas.microsoft.com/office/drawing/2014/main" id="{6AA1650A-1D70-574D-9C9F-8BB39A8BA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6270" y="3305175"/>
              <a:ext cx="1366838" cy="406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ja-JP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Phase 5</a:t>
              </a:r>
            </a:p>
          </p:txBody>
        </p:sp>
        <p:sp>
          <p:nvSpPr>
            <p:cNvPr id="90120" name="Text Box 14">
              <a:extLst>
                <a:ext uri="{FF2B5EF4-FFF2-40B4-BE49-F238E27FC236}">
                  <a16:creationId xmlns:a16="http://schemas.microsoft.com/office/drawing/2014/main" id="{DF7BEE23-1919-B348-81C0-112C707F00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6270" y="4258748"/>
              <a:ext cx="1366838" cy="406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ja-JP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Phase 7</a:t>
              </a:r>
            </a:p>
          </p:txBody>
        </p:sp>
        <p:sp>
          <p:nvSpPr>
            <p:cNvPr id="90121" name="Text Box 5">
              <a:extLst>
                <a:ext uri="{FF2B5EF4-FFF2-40B4-BE49-F238E27FC236}">
                  <a16:creationId xmlns:a16="http://schemas.microsoft.com/office/drawing/2014/main" id="{6E98BD9D-23F5-6142-8F79-D88BAEE12D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014" y="981075"/>
              <a:ext cx="2879726" cy="440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ja-JP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MJO leading mode</a:t>
              </a:r>
            </a:p>
          </p:txBody>
        </p:sp>
        <p:pic>
          <p:nvPicPr>
            <p:cNvPr id="90122" name="Picture 13" descr="ISO_cmp_cmpr">
              <a:extLst>
                <a:ext uri="{FF2B5EF4-FFF2-40B4-BE49-F238E27FC236}">
                  <a16:creationId xmlns:a16="http://schemas.microsoft.com/office/drawing/2014/main" id="{A53C5DF5-CF17-024C-B106-0BE964E131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691"/>
            <a:stretch>
              <a:fillRect/>
            </a:stretch>
          </p:blipFill>
          <p:spPr bwMode="auto">
            <a:xfrm>
              <a:off x="5791201" y="1341439"/>
              <a:ext cx="4325937" cy="439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3" name="Text Box 5">
              <a:extLst>
                <a:ext uri="{FF2B5EF4-FFF2-40B4-BE49-F238E27FC236}">
                  <a16:creationId xmlns:a16="http://schemas.microsoft.com/office/drawing/2014/main" id="{BD43C680-E3A6-6D4F-BDE9-C3E507C4DD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4457" y="966502"/>
              <a:ext cx="3081339" cy="440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ja-JP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BSISO leading mode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4AB5FE14-7DDB-FF47-911C-DBE43FE794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8867" y="2093867"/>
              <a:ext cx="1366838" cy="406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ja-JP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Phase 1</a:t>
              </a:r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CEB54746-5DA1-CC41-BB65-CF03D5E1E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8867" y="3039269"/>
              <a:ext cx="1366838" cy="406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ja-JP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Phase 3</a:t>
              </a:r>
            </a:p>
          </p:txBody>
        </p:sp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713DC7AA-25D8-0642-B6EA-6BEC457957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8867" y="3979723"/>
              <a:ext cx="1366838" cy="406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ja-JP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Phase 5</a:t>
              </a:r>
            </a:p>
          </p:txBody>
        </p:sp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AA2E5A42-571E-6A49-A145-D80A62B16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8867" y="4899588"/>
              <a:ext cx="1366838" cy="406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ja-JP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Phase 7</a:t>
              </a:r>
            </a:p>
          </p:txBody>
        </p:sp>
      </p:grpSp>
      <p:sp>
        <p:nvSpPr>
          <p:cNvPr id="16" name="Text Box 13">
            <a:extLst>
              <a:ext uri="{FF2B5EF4-FFF2-40B4-BE49-F238E27FC236}">
                <a16:creationId xmlns:a16="http://schemas.microsoft.com/office/drawing/2014/main" id="{8F484673-EAF5-0048-8080-559F450E2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3159" y="5946354"/>
            <a:ext cx="28724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000" dirty="0">
                <a:latin typeface="Euphemia" panose="020B0503040102020104" pitchFamily="34" charset="-79"/>
                <a:ea typeface="ＭＳ Ｐゴシック" panose="020B0600070205080204" pitchFamily="34" charset="-128"/>
              </a:rPr>
              <a:t>Kikuchi, et al., 2011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C85465-4F21-AA4C-90B7-55D09B9B8815}"/>
              </a:ext>
            </a:extLst>
          </p:cNvPr>
          <p:cNvGrpSpPr/>
          <p:nvPr/>
        </p:nvGrpSpPr>
        <p:grpSpPr>
          <a:xfrm>
            <a:off x="7493170" y="1656043"/>
            <a:ext cx="4257918" cy="3931935"/>
            <a:chOff x="2135427" y="1412875"/>
            <a:chExt cx="7776924" cy="4328224"/>
          </a:xfrm>
        </p:grpSpPr>
        <p:pic>
          <p:nvPicPr>
            <p:cNvPr id="19" name="Picture 2" descr="ISO_nevents_mon">
              <a:extLst>
                <a:ext uri="{FF2B5EF4-FFF2-40B4-BE49-F238E27FC236}">
                  <a16:creationId xmlns:a16="http://schemas.microsoft.com/office/drawing/2014/main" id="{EA3EDDE5-60E7-A94D-A0C4-914828CC23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914" y="1412875"/>
              <a:ext cx="7056437" cy="386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3">
              <a:extLst>
                <a:ext uri="{FF2B5EF4-FFF2-40B4-BE49-F238E27FC236}">
                  <a16:creationId xmlns:a16="http://schemas.microsoft.com/office/drawing/2014/main" id="{E11D8756-AE0C-194B-AA56-44CA8F268A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139" y="5300663"/>
              <a:ext cx="3957638" cy="440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ja-JP" sz="2000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month</a:t>
              </a:r>
            </a:p>
          </p:txBody>
        </p: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86238E98-27DE-1D4B-AC1D-B96F58CC8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93100" y="3069585"/>
              <a:ext cx="3959225" cy="674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ja-JP" b="1" i="1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Average number of days per month</a:t>
              </a:r>
            </a:p>
          </p:txBody>
        </p:sp>
        <p:sp>
          <p:nvSpPr>
            <p:cNvPr id="22" name="Text Box 6">
              <a:extLst>
                <a:ext uri="{FF2B5EF4-FFF2-40B4-BE49-F238E27FC236}">
                  <a16:creationId xmlns:a16="http://schemas.microsoft.com/office/drawing/2014/main" id="{0A9E86E3-AEA7-5E47-8132-9135459EF4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9600" y="4365626"/>
              <a:ext cx="17272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ja-JP" sz="2400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BSISO</a:t>
              </a:r>
            </a:p>
          </p:txBody>
        </p:sp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FE2C4C14-291F-2847-AD7C-727A864ADC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5954" y="1692036"/>
              <a:ext cx="1730375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ja-JP" sz="2400" dirty="0">
                  <a:solidFill>
                    <a:srgbClr val="0033C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MJO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FF8DC1E-87CD-7447-BE56-98FEDF26AB40}"/>
              </a:ext>
            </a:extLst>
          </p:cNvPr>
          <p:cNvSpPr txBox="1"/>
          <p:nvPr/>
        </p:nvSpPr>
        <p:spPr>
          <a:xfrm>
            <a:off x="8968154" y="1362976"/>
            <a:ext cx="215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Seasonal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1552876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39E5C87E-2132-794F-8D3C-8DFC774B95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0" y="381000"/>
            <a:ext cx="7772400" cy="762000"/>
          </a:xfrm>
        </p:spPr>
        <p:txBody>
          <a:bodyPr/>
          <a:lstStyle/>
          <a:p>
            <a:r>
              <a:rPr lang="en-US" altLang="en-US" sz="2800" dirty="0">
                <a:solidFill>
                  <a:srgbClr val="FF0000"/>
                </a:solidFill>
              </a:rPr>
              <a:t>Summary: Distinctive features of BSISO</a:t>
            </a:r>
          </a:p>
        </p:txBody>
      </p:sp>
      <p:sp>
        <p:nvSpPr>
          <p:cNvPr id="56322" name="Subtitle 2">
            <a:extLst>
              <a:ext uri="{FF2B5EF4-FFF2-40B4-BE49-F238E27FC236}">
                <a16:creationId xmlns:a16="http://schemas.microsoft.com/office/drawing/2014/main" id="{EA14C7D5-18C9-2B45-B085-A3F51083B2E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62100" y="1524000"/>
            <a:ext cx="8496300" cy="4466492"/>
          </a:xfrm>
        </p:spPr>
        <p:txBody>
          <a:bodyPr/>
          <a:lstStyle/>
          <a:p>
            <a:pPr algn="l">
              <a:buFont typeface="Wingdings" pitchFamily="2" charset="2"/>
              <a:buChar char="Ø"/>
            </a:pPr>
            <a:r>
              <a:rPr lang="en-US" altLang="en-US" sz="2000" dirty="0">
                <a:solidFill>
                  <a:srgbClr val="FF0000"/>
                </a:solidFill>
              </a:rPr>
              <a:t>Prominent northward propagation </a:t>
            </a:r>
            <a:r>
              <a:rPr lang="en-US" altLang="en-US" sz="2000" dirty="0"/>
              <a:t>prevails in the northern IO, and WNP (</a:t>
            </a:r>
            <a:r>
              <a:rPr lang="en-US" altLang="en-US" sz="2000" dirty="0" err="1"/>
              <a:t>Yasunari</a:t>
            </a:r>
            <a:r>
              <a:rPr lang="en-US" altLang="en-US" sz="2000" dirty="0"/>
              <a:t> 1979; </a:t>
            </a:r>
            <a:r>
              <a:rPr lang="en-US" altLang="en-US" sz="2000" dirty="0" err="1"/>
              <a:t>Krishnamurti</a:t>
            </a:r>
            <a:r>
              <a:rPr lang="en-US" altLang="en-US" sz="2000" dirty="0"/>
              <a:t> and Subrahmanyam 1982; Chen and Murakami 1988, Jiang and </a:t>
            </a:r>
            <a:r>
              <a:rPr lang="en-US" altLang="en-US" sz="2000" dirty="0" err="1"/>
              <a:t>Waliser</a:t>
            </a:r>
            <a:r>
              <a:rPr lang="en-US" altLang="en-US" sz="2000" dirty="0"/>
              <a:t> 2009). 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sz="2000" dirty="0">
                <a:solidFill>
                  <a:srgbClr val="FF0000"/>
                </a:solidFill>
              </a:rPr>
              <a:t>Major centers of variability in precipitation shift to </a:t>
            </a:r>
            <a:r>
              <a:rPr lang="en-US" altLang="en-US" sz="2000" dirty="0"/>
              <a:t>Asian-Pacific and North American </a:t>
            </a:r>
            <a:r>
              <a:rPr lang="en-US" altLang="en-US" sz="2000" dirty="0">
                <a:solidFill>
                  <a:srgbClr val="FF0000"/>
                </a:solidFill>
              </a:rPr>
              <a:t>summer monsoon </a:t>
            </a:r>
            <a:r>
              <a:rPr lang="en-US" altLang="en-US" sz="2000" dirty="0"/>
              <a:t>(10-20°N) (</a:t>
            </a:r>
            <a:r>
              <a:rPr lang="en-US" altLang="en-US" sz="2000" dirty="0" err="1"/>
              <a:t>Kemball</a:t>
            </a:r>
            <a:r>
              <a:rPr lang="en-US" altLang="en-US" sz="2000" dirty="0"/>
              <a:t>-Cook and Wang 2001).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sz="2000" dirty="0">
                <a:solidFill>
                  <a:srgbClr val="FF0000"/>
                </a:solidFill>
              </a:rPr>
              <a:t> The leading mode shows a NW-SE tilted precipitation band propagating NE-ward </a:t>
            </a:r>
            <a:r>
              <a:rPr lang="en-US" altLang="en-US" sz="2000" dirty="0"/>
              <a:t>(Ferranti et al. 1997; Wang and </a:t>
            </a:r>
            <a:r>
              <a:rPr lang="en-US" altLang="en-US" sz="2000" dirty="0" err="1"/>
              <a:t>Xie</a:t>
            </a:r>
            <a:r>
              <a:rPr lang="en-US" altLang="en-US" sz="2000" dirty="0"/>
              <a:t> 1997).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sz="2000" dirty="0">
                <a:solidFill>
                  <a:srgbClr val="FF0000"/>
                </a:solidFill>
              </a:rPr>
              <a:t> A significant stationary component- a convective seesaw between the equatorial IO and the WNP</a:t>
            </a:r>
            <a:r>
              <a:rPr lang="en-US" altLang="en-US" sz="2000" dirty="0"/>
              <a:t> (Lau and Chan 1986, Zhu and Wang 1993). 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sz="2000" dirty="0">
                <a:solidFill>
                  <a:srgbClr val="FF0000"/>
                </a:solidFill>
              </a:rPr>
              <a:t>Double periodicities: 30-60 days and 10-20 days </a:t>
            </a:r>
            <a:r>
              <a:rPr lang="en-US" altLang="en-US" sz="2000" dirty="0"/>
              <a:t>(e.g., Kikuchi and Wang 2010). </a:t>
            </a:r>
            <a:r>
              <a:rPr lang="en-US" altLang="en-US" sz="2000" dirty="0">
                <a:solidFill>
                  <a:srgbClr val="FF0000"/>
                </a:solidFill>
              </a:rPr>
              <a:t>Biweekly mode propagates westward in monsoon regions.</a:t>
            </a:r>
          </a:p>
        </p:txBody>
      </p:sp>
    </p:spTree>
    <p:extLst>
      <p:ext uri="{BB962C8B-B14F-4D97-AF65-F5344CB8AC3E}">
        <p14:creationId xmlns:p14="http://schemas.microsoft.com/office/powerpoint/2010/main" val="105768745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2805</Words>
  <Application>Microsoft Macintosh PowerPoint</Application>
  <PresentationFormat>Widescreen</PresentationFormat>
  <Paragraphs>398</Paragraphs>
  <Slides>53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9" baseType="lpstr">
      <vt:lpstr>Arial Unicode MS</vt:lpstr>
      <vt:lpstr>CM Roman</vt:lpstr>
      <vt:lpstr>Gulim</vt:lpstr>
      <vt:lpstr>SimSun</vt:lpstr>
      <vt:lpstr>Arial</vt:lpstr>
      <vt:lpstr>Calibri</vt:lpstr>
      <vt:lpstr>Euphemia</vt:lpstr>
      <vt:lpstr>Franklin Gothic Demi</vt:lpstr>
      <vt:lpstr>Times New Roman</vt:lpstr>
      <vt:lpstr>Verdana</vt:lpstr>
      <vt:lpstr>Wingdings</vt:lpstr>
      <vt:lpstr>1_Office Theme</vt:lpstr>
      <vt:lpstr>1_Default Design</vt:lpstr>
      <vt:lpstr>Default Design</vt:lpstr>
      <vt:lpstr>Equation</vt:lpstr>
      <vt:lpstr>Equation.3</vt:lpstr>
      <vt:lpstr>Boreal Summer Intraseasonal Oscillation</vt:lpstr>
      <vt:lpstr>I. Distinct features 2. Essential Dynamics 3. Monitoring and Predictability 4. Teleconnection and impacts  5. 30-60 day BSISO diversity  </vt:lpstr>
      <vt:lpstr>BSISO Concept in retrospect</vt:lpstr>
      <vt:lpstr>1. Distinct features of BSISO  </vt:lpstr>
      <vt:lpstr>PowerPoint Presentation</vt:lpstr>
      <vt:lpstr>PowerPoint Presentation</vt:lpstr>
      <vt:lpstr>PowerPoint Presentation</vt:lpstr>
      <vt:lpstr>PowerPoint Presentation</vt:lpstr>
      <vt:lpstr>Summary: Distinctive features of BSISO</vt:lpstr>
      <vt:lpstr>2. Essential dynamics of BSISO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BSISO Monitoring and predictability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BSISO Prediction and Predictability</vt:lpstr>
      <vt:lpstr>PowerPoint Presentation</vt:lpstr>
      <vt:lpstr>PowerPoint Presentation</vt:lpstr>
      <vt:lpstr>PowerPoint Presentation</vt:lpstr>
      <vt:lpstr>4. Impacts of BSISO on extreme whether and midlatitude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30-60 day BSISO diversity</vt:lpstr>
      <vt:lpstr>BSISO clusters</vt:lpstr>
      <vt:lpstr> Question: what causes the structural differences?</vt:lpstr>
      <vt:lpstr>How background states affects Rossby wave component?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Theoretical understanding and Numerical modeling MJO</dc:title>
  <dc:creator>Bin Wang</dc:creator>
  <cp:lastModifiedBy>Bin Wang</cp:lastModifiedBy>
  <cp:revision>21</cp:revision>
  <dcterms:created xsi:type="dcterms:W3CDTF">2019-06-13T00:12:57Z</dcterms:created>
  <dcterms:modified xsi:type="dcterms:W3CDTF">2021-11-03T19:57:30Z</dcterms:modified>
</cp:coreProperties>
</file>