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9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5" r:id="rId23"/>
    <p:sldId id="293" r:id="rId24"/>
    <p:sldId id="294" r:id="rId25"/>
    <p:sldId id="296" r:id="rId26"/>
    <p:sldId id="297" r:id="rId27"/>
    <p:sldId id="298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671" autoAdjust="0"/>
  </p:normalViewPr>
  <p:slideViewPr>
    <p:cSldViewPr>
      <p:cViewPr varScale="1">
        <p:scale>
          <a:sx n="94" d="100"/>
          <a:sy n="94" d="100"/>
        </p:scale>
        <p:origin x="1409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C325-99A7-44C2-9201-9FBBBF48209F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58D75-E32E-49B7-BCCF-F770FCA47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8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7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6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2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58D75-E32E-49B7-BCCF-F770FCA479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3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1D6D88-E046-444C-9D7E-C6A7958463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583362"/>
            <a:ext cx="9144000" cy="274638"/>
          </a:xfrm>
          <a:prstGeom prst="rect">
            <a:avLst/>
          </a:prstGeom>
        </p:spPr>
      </p:pic>
      <p:sp>
        <p:nvSpPr>
          <p:cNvPr id="28" name="Shape 13">
            <a:extLst>
              <a:ext uri="{FF2B5EF4-FFF2-40B4-BE49-F238E27FC236}">
                <a16:creationId xmlns:a16="http://schemas.microsoft.com/office/drawing/2014/main" id="{D75230C4-2A6B-4123-A675-62557F3BDBF4}"/>
              </a:ext>
            </a:extLst>
          </p:cNvPr>
          <p:cNvSpPr txBox="1"/>
          <p:nvPr userDrawn="1"/>
        </p:nvSpPr>
        <p:spPr>
          <a:xfrm>
            <a:off x="0" y="6574884"/>
            <a:ext cx="914400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Verdana"/>
                <a:cs typeface="Calibri Light" panose="020F0302020204030204" pitchFamily="34" charset="0"/>
                <a:sym typeface="Verdana"/>
              </a:rPr>
              <a:t>Seventh WMO International Workshop on S2S Prediction of Monsoons (IWM-7 ) | November 2021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Verdana"/>
                <a:cs typeface="Calibri Light" panose="020F0302020204030204" pitchFamily="34" charset="0"/>
                <a:sym typeface="Verdana"/>
              </a:rPr>
              <a:t>                          </a:t>
            </a:r>
            <a:fld id="{00000000-1234-1234-1234-123412341234}" type="slidenum">
              <a:rPr lang="en-US" sz="1200" b="0" i="0" u="none" strike="noStrike" cap="none" smtClean="0">
                <a:solidFill>
                  <a:schemeClr val="bg1"/>
                </a:solidFill>
                <a:latin typeface="Calibri Light" panose="020F0302020204030204" pitchFamily="34" charset="0"/>
                <a:ea typeface="Verdana"/>
                <a:cs typeface="Calibri Light" panose="020F0302020204030204" pitchFamily="34" charset="0"/>
                <a:sym typeface="Verdana"/>
              </a:rPr>
              <a:t>‹#›</a:t>
            </a:fld>
            <a:r>
              <a:rPr lang="en-US" sz="1200" b="0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Verdana"/>
                <a:cs typeface="Calibri Light" panose="020F0302020204030204" pitchFamily="34" charset="0"/>
                <a:sym typeface="Verdana"/>
              </a:rPr>
              <a:t>/28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un.kumar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molc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426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0" dirty="0"/>
              <a:t>Current </a:t>
            </a:r>
            <a:r>
              <a:rPr lang="en-US" sz="2700" dirty="0"/>
              <a:t>and </a:t>
            </a:r>
            <a:r>
              <a:rPr lang="en-US" sz="2700" b="0" dirty="0"/>
              <a:t>Prospective Operational S2S Products from WMO GPCs-LRF, GPCs-SSF and WMO RCCs </a:t>
            </a:r>
            <a:br>
              <a:rPr lang="en-US" sz="2700" b="0" dirty="0"/>
            </a:br>
            <a:br>
              <a:rPr lang="en-US" sz="4400" b="0" dirty="0"/>
            </a:br>
            <a:r>
              <a:rPr lang="en-US" sz="2400" b="0" dirty="0"/>
              <a:t>Arun Kumar</a:t>
            </a:r>
            <a:br>
              <a:rPr lang="en-US" sz="2400" b="0" dirty="0"/>
            </a:br>
            <a:r>
              <a:rPr lang="en-US" sz="2400" b="0" dirty="0"/>
              <a:t>Climate Prediction Center, NOAA, USA</a:t>
            </a:r>
            <a:br>
              <a:rPr lang="en-US" sz="2400" b="0" dirty="0"/>
            </a:br>
            <a:br>
              <a:rPr lang="en-US" sz="2400" dirty="0"/>
            </a:br>
            <a:r>
              <a:rPr lang="en-US" sz="2400" dirty="0"/>
              <a:t>Chair: WMO Expert Team on Operational Climate Prediction Systems (ET-OCPS)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3"/>
              </a:rPr>
              <a:t>arun.kumar@noaa.gov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5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BBDE-95F0-4D11-9AD1-3EE3AACA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sources: Seasonal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4720-2A41-476B-A536-4ECBE82D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WMO Lead Center for Long-Range Forecasts Multi-Model Ensemble (LC-LRFMME) (</a:t>
            </a:r>
            <a:r>
              <a:rPr lang="en-US" dirty="0">
                <a:hlinkClick r:id="rId3"/>
              </a:rPr>
              <a:t>https://wmolc.org/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North American Multi-model Ensemble (NMME)</a:t>
            </a:r>
          </a:p>
          <a:p>
            <a:endParaRPr lang="en-US" dirty="0"/>
          </a:p>
          <a:p>
            <a:r>
              <a:rPr lang="en-US" dirty="0"/>
              <a:t>Copernicus Climate Change Service (C3S) seasonal forecasts.</a:t>
            </a:r>
          </a:p>
          <a:p>
            <a:endParaRPr lang="en-US" dirty="0"/>
          </a:p>
          <a:p>
            <a:r>
              <a:rPr lang="en-US" dirty="0"/>
              <a:t>Individual operational centers.</a:t>
            </a:r>
          </a:p>
          <a:p>
            <a:endParaRPr lang="en-US" dirty="0"/>
          </a:p>
          <a:p>
            <a:r>
              <a:rPr lang="en-US" dirty="0"/>
              <a:t>For research purposes, seasonal hindcast data can be obtained from sources – IRI.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F86104-5193-492E-B6D6-FF2774069197}"/>
              </a:ext>
            </a:extLst>
          </p:cNvPr>
          <p:cNvGrpSpPr/>
          <p:nvPr/>
        </p:nvGrpSpPr>
        <p:grpSpPr>
          <a:xfrm>
            <a:off x="855023" y="5908983"/>
            <a:ext cx="7878240" cy="648115"/>
            <a:chOff x="488651" y="5833765"/>
            <a:chExt cx="7878240" cy="648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1A7283-E376-4811-9D73-1F05D75F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651" y="5833765"/>
              <a:ext cx="3905795" cy="638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B8223C-2E76-4271-AFBF-DED23A4F2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0" y="5833765"/>
              <a:ext cx="3934374" cy="638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E9BE45-1919-4028-BF69-69B76627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3099" y="5843616"/>
              <a:ext cx="1733792" cy="638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671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740F-A78B-414E-B6EA-1DCCE76A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– Sub-seasonal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86E9A-DAAE-44D2-85B3-0A2E18570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SubX</a:t>
            </a:r>
            <a:r>
              <a:rPr lang="en-US" dirty="0"/>
              <a:t> Project – IRI</a:t>
            </a:r>
          </a:p>
          <a:p>
            <a:endParaRPr lang="en-US" dirty="0"/>
          </a:p>
          <a:p>
            <a:r>
              <a:rPr lang="en-US" dirty="0"/>
              <a:t>S2S Project: Currently, not available in real-time. Once the WMO infrastructure for sub-seasonal forecast is in place, data should be available from the (future) Lead Center for Sub-Seasonal Forecast Multi-Model Ensemble (LC-SSFMME). </a:t>
            </a:r>
          </a:p>
          <a:p>
            <a:pPr marL="0" indent="0">
              <a:buNone/>
            </a:pPr>
            <a:r>
              <a:rPr lang="en-US" dirty="0"/>
              <a:t>      Delayed mode data available from ECMWF, CMA and IRI.</a:t>
            </a:r>
          </a:p>
          <a:p>
            <a:endParaRPr lang="en-US" dirty="0"/>
          </a:p>
          <a:p>
            <a:r>
              <a:rPr lang="en-US" dirty="0"/>
              <a:t>Individual operational centers.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B14DC-B72A-4C53-AB15-41454CBC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04" y="5486400"/>
            <a:ext cx="6567592" cy="10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9060-730C-422F-938D-768C5176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1B69-71B2-464F-A147-C5D0ADE0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Background on S2S products.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sources for developing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/>
              <a:t>Examples of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Prospects for S2S products.</a:t>
            </a:r>
          </a:p>
        </p:txBody>
      </p:sp>
      <p:pic>
        <p:nvPicPr>
          <p:cNvPr id="4" name="Picture 12" descr="WMO Building">
            <a:extLst>
              <a:ext uri="{FF2B5EF4-FFF2-40B4-BE49-F238E27FC236}">
                <a16:creationId xmlns:a16="http://schemas.microsoft.com/office/drawing/2014/main" id="{D7602E66-6BDE-46A3-B66B-88517784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8" y="4549422"/>
            <a:ext cx="2623167" cy="19478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2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D817-5645-489F-94E2-2427ACAD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products: Seasonal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3878-E02F-4898-A6E8-6E50647C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maps</a:t>
            </a:r>
          </a:p>
          <a:p>
            <a:pPr lvl="1"/>
            <a:r>
              <a:rPr lang="en-US" dirty="0"/>
              <a:t>Surface temperature, rainfall, selected circulation fields.</a:t>
            </a:r>
          </a:p>
          <a:p>
            <a:pPr lvl="1"/>
            <a:r>
              <a:rPr lang="en-US" dirty="0"/>
              <a:t>Deterministic (average seasonal mean anomaly).</a:t>
            </a:r>
          </a:p>
          <a:p>
            <a:pPr lvl="1"/>
            <a:r>
              <a:rPr lang="en-US" dirty="0"/>
              <a:t>Probabilistic (probability of seasonal mean anomaly to be in below-, normal-, or above-normal category).</a:t>
            </a:r>
          </a:p>
          <a:p>
            <a:r>
              <a:rPr lang="en-US" dirty="0"/>
              <a:t>Indices</a:t>
            </a:r>
          </a:p>
          <a:p>
            <a:pPr lvl="1"/>
            <a:r>
              <a:rPr lang="en-US" dirty="0"/>
              <a:t>Various Niño indices, Indian Ocean dipole etc. (evolution of mean anomaly over the forecast period).</a:t>
            </a:r>
          </a:p>
          <a:p>
            <a:pPr lvl="1"/>
            <a:r>
              <a:rPr lang="en-US" dirty="0"/>
              <a:t>Deterministic.</a:t>
            </a:r>
          </a:p>
          <a:p>
            <a:pPr lvl="1"/>
            <a:r>
              <a:rPr lang="en-US" dirty="0"/>
              <a:t>Forecast plumes (evolution of indices in individual forecasts).</a:t>
            </a:r>
          </a:p>
        </p:txBody>
      </p:sp>
    </p:spTree>
    <p:extLst>
      <p:ext uri="{BB962C8B-B14F-4D97-AF65-F5344CB8AC3E}">
        <p14:creationId xmlns:p14="http://schemas.microsoft.com/office/powerpoint/2010/main" val="236896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D817-5645-489F-94E2-2427ACAD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seasonal outlook for rainfall to be in different categories (WMO LC)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E2EC657-83DD-43DC-A8B8-350214CA7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744577" cy="3820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348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6CEF-AD64-44DC-A504-0F349DD8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seasonal outlook for surface temperature to be in different categories – C3S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83C929D-BE49-4FCA-BB90-9AFDEA43E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1722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0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EDE5-0D14-4E0C-9C5E-3CD689A1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seasonal mean temperature to be above a certain climatological threshold – C3S</a:t>
            </a:r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0280E994-E89F-423C-A89E-8BAB1D07E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019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16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36CD-8A40-405B-B2E1-A80D5C99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Niño3.4 SST index – NMME, C3S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022DAC2-9371-4DFB-95A2-31829DDA6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39" y="2514600"/>
            <a:ext cx="4439056" cy="3918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16FFCBE-5D5C-43C6-BE56-36EC2E173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00200"/>
            <a:ext cx="5419817" cy="43320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56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92CE-E964-4296-B824-34BC3054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Niño3.4 SST index – Indian Ocean Dipole, Tropical North Atlantic Index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26A5973-20C5-420F-8B39-D7AC2BA2D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77647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DF7C2F09-3520-422D-8C04-A40EAC95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981450" cy="3374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41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5726-BAA5-445B-8E2C-395D0A5E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Seasonal Climate Update (GSCU)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135D-0825-420C-A2F8-EBA5AAA2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/>
              <a:t>Released every month.</a:t>
            </a:r>
          </a:p>
          <a:p>
            <a:r>
              <a:rPr lang="en-US" dirty="0"/>
              <a:t>GSCU provides a summary of observed anomalies for the previous season.</a:t>
            </a:r>
          </a:p>
          <a:p>
            <a:r>
              <a:rPr lang="en-US" dirty="0"/>
              <a:t>Includes outlook for the next season</a:t>
            </a:r>
          </a:p>
          <a:p>
            <a:pPr lvl="1"/>
            <a:r>
              <a:rPr lang="en-US" dirty="0"/>
              <a:t>Surface temperature.</a:t>
            </a:r>
          </a:p>
          <a:p>
            <a:pPr lvl="1"/>
            <a:r>
              <a:rPr lang="en-US" dirty="0"/>
              <a:t>Rainfall</a:t>
            </a:r>
          </a:p>
          <a:p>
            <a:pPr lvl="1"/>
            <a:r>
              <a:rPr lang="en-US" dirty="0"/>
              <a:t>Indices (e.g., ENSO)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6B929-7045-4893-AED7-FE82F317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2" y="1676399"/>
            <a:ext cx="3809998" cy="4450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2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9060-730C-422F-938D-768C5176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1B69-71B2-464F-A147-C5D0ADE0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 on S2S products.</a:t>
            </a:r>
          </a:p>
          <a:p>
            <a:endParaRPr lang="en-US" sz="2800" dirty="0"/>
          </a:p>
          <a:p>
            <a:r>
              <a:rPr lang="en-US" sz="2800" dirty="0"/>
              <a:t>Data sources for developing S2S products.</a:t>
            </a:r>
          </a:p>
          <a:p>
            <a:endParaRPr lang="en-US" sz="2800" dirty="0"/>
          </a:p>
          <a:p>
            <a:r>
              <a:rPr lang="en-US" sz="2800" dirty="0"/>
              <a:t>Current examples of S2S products.</a:t>
            </a:r>
          </a:p>
          <a:p>
            <a:endParaRPr lang="en-US" sz="2800" dirty="0"/>
          </a:p>
          <a:p>
            <a:r>
              <a:rPr lang="en-US" sz="2800" dirty="0"/>
              <a:t>Prospects for S2S products.</a:t>
            </a:r>
          </a:p>
        </p:txBody>
      </p:sp>
      <p:pic>
        <p:nvPicPr>
          <p:cNvPr id="4" name="Picture 12" descr="WMO Building">
            <a:extLst>
              <a:ext uri="{FF2B5EF4-FFF2-40B4-BE49-F238E27FC236}">
                <a16:creationId xmlns:a16="http://schemas.microsoft.com/office/drawing/2014/main" id="{D7602E66-6BDE-46A3-B66B-88517784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8" y="4549422"/>
            <a:ext cx="2623167" cy="19478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9A22-CFDE-4654-AF94-E37B5AE7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products: </a:t>
            </a:r>
            <a:r>
              <a:rPr lang="en-US"/>
              <a:t>Subseasonal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93CE-0EAE-4F27-BC1F-5E94608E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Spatial maps</a:t>
            </a:r>
          </a:p>
          <a:p>
            <a:pPr lvl="1"/>
            <a:r>
              <a:rPr lang="en-US" dirty="0"/>
              <a:t>Surface temperature, rainfall, OLR, zonal wind anomaly, extreme forecast index (EFI).</a:t>
            </a:r>
          </a:p>
          <a:p>
            <a:pPr lvl="1"/>
            <a:r>
              <a:rPr lang="en-US" dirty="0"/>
              <a:t>Deterministic (average seasonal mean anomaly).</a:t>
            </a:r>
          </a:p>
          <a:p>
            <a:pPr lvl="1"/>
            <a:r>
              <a:rPr lang="en-US" dirty="0"/>
              <a:t>Probabilistic (probability of seasonal mean anomaly to be in below-, normal-, or above-normal category).</a:t>
            </a:r>
          </a:p>
          <a:p>
            <a:r>
              <a:rPr lang="en-US" dirty="0"/>
              <a:t>Indices</a:t>
            </a:r>
          </a:p>
          <a:p>
            <a:pPr lvl="1"/>
            <a:r>
              <a:rPr lang="en-US" dirty="0"/>
              <a:t>Madden Julian Oscillation (MJO), North Atlantic Oscillation (NAO),  Blocking , sudden stratospheric warming (SSW) .</a:t>
            </a:r>
          </a:p>
          <a:p>
            <a:pPr lvl="1"/>
            <a:r>
              <a:rPr lang="en-US" dirty="0"/>
              <a:t>Deterministic (evolution of mean anomaly over the forecast period).</a:t>
            </a:r>
          </a:p>
          <a:p>
            <a:pPr lvl="1"/>
            <a:r>
              <a:rPr lang="en-US" dirty="0"/>
              <a:t>Forecast plumes (evolution of indices in individual forecasts).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1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4787-29AE-4EF4-8590-B3372765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5-11 Surface Temperature – C3S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8324C38-0BBC-494D-BE84-452E2EFC5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11" y="1600200"/>
            <a:ext cx="6534578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4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903C-D5F3-4707-AD7B-5C488587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Forecast Index (EFI) </a:t>
            </a:r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89F3F505-258C-49D6-9C0D-C1BBC0BF7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905794"/>
            <a:ext cx="6877050" cy="391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62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DF8B-A0B2-451C-85CD-5D4CC7F7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MJO Prediction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DC33CE03-FD2C-4D68-8BF5-83CEFB75B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48" y="1600200"/>
            <a:ext cx="3972704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466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EDBA-5633-48E6-94E2-49F2366F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PNA Index Prediction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53EB1016-FA03-4000-A630-0A6ED3D8E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5638219" cy="4660665"/>
          </a:xfrm>
        </p:spPr>
      </p:pic>
    </p:spTree>
    <p:extLst>
      <p:ext uri="{BB962C8B-B14F-4D97-AF65-F5344CB8AC3E}">
        <p14:creationId xmlns:p14="http://schemas.microsoft.com/office/powerpoint/2010/main" val="1880436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9060-730C-422F-938D-768C5176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1B69-71B2-464F-A147-C5D0ADE0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Background on S2S products.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sources for developing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 of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/>
              <a:t>Prospects for S2S products.</a:t>
            </a:r>
          </a:p>
        </p:txBody>
      </p:sp>
      <p:pic>
        <p:nvPicPr>
          <p:cNvPr id="4" name="Picture 12" descr="WMO Building">
            <a:extLst>
              <a:ext uri="{FF2B5EF4-FFF2-40B4-BE49-F238E27FC236}">
                <a16:creationId xmlns:a16="http://schemas.microsoft.com/office/drawing/2014/main" id="{D7602E66-6BDE-46A3-B66B-88517784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8" y="4549422"/>
            <a:ext cx="2623167" cy="19478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19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84CF-E06F-410A-B6CD-CA43DE79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Prospects for </a:t>
            </a:r>
            <a:r>
              <a:rPr lang="en-US"/>
              <a:t>S2S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260A-F3A1-41EC-8A64-CF17FBEDD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S2S real-time forecast data becomes widely available, their utilization and scope of products will increase.</a:t>
            </a:r>
          </a:p>
          <a:p>
            <a:r>
              <a:rPr lang="en-US" dirty="0"/>
              <a:t>Possible examples of future products:</a:t>
            </a:r>
          </a:p>
          <a:p>
            <a:pPr lvl="1"/>
            <a:r>
              <a:rPr lang="en-US" dirty="0"/>
              <a:t>Probabilistic forecast of consecutive days with temperature above a certain threshold (e.g., heat waves) within the forecast period.</a:t>
            </a:r>
          </a:p>
          <a:p>
            <a:pPr lvl="1"/>
            <a:r>
              <a:rPr lang="en-US" dirty="0"/>
              <a:t>Outlooks for quantities with user defined thresholds.</a:t>
            </a:r>
          </a:p>
          <a:p>
            <a:pPr lvl="1"/>
            <a:r>
              <a:rPr lang="en-US" dirty="0"/>
              <a:t>Outlooks with joint probabilities – dry and hot; cold and snowy days.</a:t>
            </a:r>
          </a:p>
          <a:p>
            <a:pPr lvl="1"/>
            <a:r>
              <a:rPr lang="en-US" dirty="0"/>
              <a:t>Enhancement of Interactive capabilities.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85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84CF-E06F-410A-B6CD-CA43DE79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Prospects for </a:t>
            </a:r>
            <a:r>
              <a:rPr lang="en-US"/>
              <a:t>S2S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260A-F3A1-41EC-8A64-CF17FBEDD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Outlooks tailored for specific region of phenomenon. Examples</a:t>
            </a:r>
          </a:p>
          <a:p>
            <a:pPr lvl="1"/>
            <a:r>
              <a:rPr lang="en-US" dirty="0"/>
              <a:t>Monsoon start and withdrawal date.</a:t>
            </a:r>
          </a:p>
          <a:p>
            <a:pPr lvl="1"/>
            <a:r>
              <a:rPr lang="en-US" dirty="0"/>
              <a:t>Tropical storms.</a:t>
            </a:r>
          </a:p>
          <a:p>
            <a:r>
              <a:rPr lang="en-US" dirty="0"/>
              <a:t>Spector specific outlooks</a:t>
            </a:r>
          </a:p>
          <a:p>
            <a:pPr lvl="1"/>
            <a:r>
              <a:rPr lang="en-US" dirty="0"/>
              <a:t>Humanitarian (Disaster risk reduction),</a:t>
            </a:r>
          </a:p>
          <a:p>
            <a:pPr lvl="1"/>
            <a:r>
              <a:rPr lang="en-US" dirty="0"/>
              <a:t>Public health.</a:t>
            </a:r>
          </a:p>
          <a:p>
            <a:pPr lvl="1"/>
            <a:r>
              <a:rPr lang="en-US" dirty="0"/>
              <a:t>Energy.</a:t>
            </a:r>
          </a:p>
          <a:p>
            <a:pPr lvl="1"/>
            <a:r>
              <a:rPr lang="en-US" dirty="0"/>
              <a:t>Agriculture.</a:t>
            </a:r>
          </a:p>
          <a:p>
            <a:pPr lvl="1"/>
            <a:r>
              <a:rPr lang="en-US" dirty="0"/>
              <a:t>Water management.</a:t>
            </a:r>
          </a:p>
          <a:p>
            <a:r>
              <a:rPr lang="en-US" dirty="0"/>
              <a:t>Impact based forecasts.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1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1650-25BA-42D6-B8AC-60CEE63B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r>
              <a:rPr lang="en-US" sz="4000" i="1" dirty="0"/>
              <a:t>Thanks!</a:t>
            </a:r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1E7CE574-A8AD-4560-8A8E-06B4FD123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5480"/>
            <a:ext cx="3176588" cy="43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9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9060-730C-422F-938D-768C5176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1B69-71B2-464F-A147-C5D0ADE0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 on S2S products.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sources for developing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Current examples of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Prospects for S2S products.</a:t>
            </a:r>
          </a:p>
        </p:txBody>
      </p:sp>
      <p:pic>
        <p:nvPicPr>
          <p:cNvPr id="4" name="Picture 12" descr="WMO Building">
            <a:extLst>
              <a:ext uri="{FF2B5EF4-FFF2-40B4-BE49-F238E27FC236}">
                <a16:creationId xmlns:a16="http://schemas.microsoft.com/office/drawing/2014/main" id="{D7602E66-6BDE-46A3-B66B-88517784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8" y="4549422"/>
            <a:ext cx="2623167" cy="19478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B7F9-EF58-4044-8B68-9F2AED8D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S2S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8A05-BD9D-4743-BFC7-54DDC17A4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S2S products are based on model-based dynamical forecasts.</a:t>
            </a:r>
          </a:p>
          <a:p>
            <a:r>
              <a:rPr lang="en-US" dirty="0"/>
              <a:t>General characteristics of S2S dynamical forecast systems:</a:t>
            </a:r>
          </a:p>
          <a:p>
            <a:pPr lvl="1"/>
            <a:r>
              <a:rPr lang="en-US" dirty="0"/>
              <a:t>Outlooks are based on ensemble of forecasts.</a:t>
            </a:r>
          </a:p>
          <a:p>
            <a:pPr lvl="1"/>
            <a:r>
              <a:rPr lang="en-US" dirty="0"/>
              <a:t>There are multiple forecast systems from various operational centers.</a:t>
            </a:r>
          </a:p>
          <a:p>
            <a:pPr lvl="2"/>
            <a:r>
              <a:rPr lang="en-US" dirty="0"/>
              <a:t>Seasonal forecasts – 14 Global producing centers.</a:t>
            </a:r>
          </a:p>
          <a:p>
            <a:pPr lvl="2"/>
            <a:r>
              <a:rPr lang="en-US" dirty="0"/>
              <a:t>Sub-seasonal forecasts – 12 centers participate in S2S Project.</a:t>
            </a:r>
          </a:p>
          <a:p>
            <a:pPr lvl="1"/>
            <a:r>
              <a:rPr lang="en-US" dirty="0"/>
              <a:t>For each forecast system, there is an associated set of hindcasts. The purpose of hindcasts is for:</a:t>
            </a:r>
          </a:p>
          <a:p>
            <a:pPr lvl="2"/>
            <a:r>
              <a:rPr lang="en-US" dirty="0"/>
              <a:t>Bias correction and calibration of real-time forecasts.</a:t>
            </a:r>
          </a:p>
          <a:p>
            <a:pPr lvl="2"/>
            <a:r>
              <a:rPr lang="en-US" dirty="0"/>
              <a:t>Skill assessment of the forecast system.</a:t>
            </a:r>
          </a:p>
        </p:txBody>
      </p:sp>
    </p:spTree>
    <p:extLst>
      <p:ext uri="{BB962C8B-B14F-4D97-AF65-F5344CB8AC3E}">
        <p14:creationId xmlns:p14="http://schemas.microsoft.com/office/powerpoint/2010/main" val="8618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B7F9-EF58-4044-8B68-9F2AED8D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S2S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8A05-BD9D-4743-BFC7-54DDC17A4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Ensemble forecasting: Multiple forecasts start from small differences in initial condition. Their future evolution gives information about various possible outcomes.</a:t>
            </a:r>
          </a:p>
          <a:p>
            <a:r>
              <a:rPr lang="en-US" dirty="0"/>
              <a:t>In real-time, ensemble size can vary between 10-50.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8CFBC-F5F9-40BC-98A3-8F90BC5E1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13" y="3276600"/>
            <a:ext cx="4943974" cy="32102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458E6C5F-E943-425A-8B58-10E9B37792D8}"/>
              </a:ext>
            </a:extLst>
          </p:cNvPr>
          <p:cNvSpPr/>
          <p:nvPr/>
        </p:nvSpPr>
        <p:spPr>
          <a:xfrm>
            <a:off x="304800" y="3859223"/>
            <a:ext cx="1713945" cy="1878535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Ensemble prediction system</a:t>
            </a:r>
          </a:p>
        </p:txBody>
      </p:sp>
    </p:spTree>
    <p:extLst>
      <p:ext uri="{BB962C8B-B14F-4D97-AF65-F5344CB8AC3E}">
        <p14:creationId xmlns:p14="http://schemas.microsoft.com/office/powerpoint/2010/main" val="357832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B7F9-EF58-4044-8B68-9F2AED8D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S2S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8A05-BD9D-4743-BFC7-54DDC17A4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Availability of ensembles allows to cast S2S products in probabilistic format.</a:t>
            </a:r>
          </a:p>
          <a:p>
            <a:r>
              <a:rPr lang="en-US" dirty="0"/>
              <a:t>To reduce the possible influence of biases in a model, multi-model ensemble approach is recommended.</a:t>
            </a:r>
          </a:p>
          <a:p>
            <a:r>
              <a:rPr lang="en-US" dirty="0"/>
              <a:t>It is important to convey the probabilistic aspect of forecast to the users. This is not a trivial exercise.</a:t>
            </a:r>
          </a:p>
          <a:p>
            <a:r>
              <a:rPr lang="en-US" dirty="0"/>
              <a:t>WMO is coordinating development of good practices for producing and communicating S2S products.</a:t>
            </a:r>
          </a:p>
          <a:p>
            <a:pPr lvl="1"/>
            <a:r>
              <a:rPr lang="en-US" dirty="0"/>
              <a:t>“Guidance on Operational Practices for Objective Seasonal Forecasting”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4CAF7-6DE0-4DD1-8D29-2AFF0C1E6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47"/>
          <a:stretch/>
        </p:blipFill>
        <p:spPr>
          <a:xfrm>
            <a:off x="5132120" y="5222174"/>
            <a:ext cx="1969688" cy="12493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B5406-8E2F-4D62-AE37-133EA702D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112" y="5228705"/>
            <a:ext cx="1782099" cy="12507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4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3BF9-57A6-4317-9BE6-C5B9021C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forecast format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7437B1E-7684-4903-9833-25B60BD3D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03" y="1600200"/>
            <a:ext cx="5858851" cy="4525963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BB382B6F-DFC2-4B99-99FA-64E397A26990}"/>
              </a:ext>
            </a:extLst>
          </p:cNvPr>
          <p:cNvSpPr/>
          <p:nvPr/>
        </p:nvSpPr>
        <p:spPr>
          <a:xfrm>
            <a:off x="404674" y="1702865"/>
            <a:ext cx="2286000" cy="4419599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NMME probabilistic forecast.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One approach is to count ensemble members in below or above normal category.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95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D24D-9092-4A00-8B81-E90ED4B5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forecast format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4B9D2CBB-F66A-45E7-AC88-C99B05613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5857128" cy="4525963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DB4AE82D-EBAC-42C9-B496-1132F4021E29}"/>
              </a:ext>
            </a:extLst>
          </p:cNvPr>
          <p:cNvSpPr/>
          <p:nvPr/>
        </p:nvSpPr>
        <p:spPr>
          <a:xfrm>
            <a:off x="329128" y="2923913"/>
            <a:ext cx="2286000" cy="1878535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Seasonal outlook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fo</a:t>
            </a:r>
            <a:r>
              <a:rPr lang="en-US" sz="2400" kern="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 surface temperature. (Source: CPC)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91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9060-730C-422F-938D-768C5176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1B69-71B2-464F-A147-C5D0ADE0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Background on S2S products.</a:t>
            </a:r>
          </a:p>
          <a:p>
            <a:endParaRPr lang="en-US" sz="2800" dirty="0"/>
          </a:p>
          <a:p>
            <a:r>
              <a:rPr lang="en-US" sz="2800" dirty="0"/>
              <a:t>Data sources for developing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Current examples of S2S products.</a:t>
            </a:r>
          </a:p>
          <a:p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Prospects for S2S products.</a:t>
            </a:r>
          </a:p>
        </p:txBody>
      </p:sp>
      <p:pic>
        <p:nvPicPr>
          <p:cNvPr id="4" name="Picture 12" descr="WMO Building">
            <a:extLst>
              <a:ext uri="{FF2B5EF4-FFF2-40B4-BE49-F238E27FC236}">
                <a16:creationId xmlns:a16="http://schemas.microsoft.com/office/drawing/2014/main" id="{D7602E66-6BDE-46A3-B66B-88517784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8" y="4549422"/>
            <a:ext cx="2623167" cy="19478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8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On-screen Show (4:3)</PresentationFormat>
  <Paragraphs>148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Office Theme</vt:lpstr>
      <vt:lpstr>Current and Prospective Operational S2S Products from WMO GPCs-LRF, GPCs-SSF and WMO RCCs   Arun Kumar Climate Prediction Center, NOAA, USA  Chair: WMO Expert Team on Operational Climate Prediction Systems (ET-OCPS)  arun.kumar@noaa.gov  </vt:lpstr>
      <vt:lpstr>Outline</vt:lpstr>
      <vt:lpstr>Outline</vt:lpstr>
      <vt:lpstr>Background on S2S products</vt:lpstr>
      <vt:lpstr>Background on S2S products</vt:lpstr>
      <vt:lpstr>Background on S2S products</vt:lpstr>
      <vt:lpstr>Probabilistic forecast format</vt:lpstr>
      <vt:lpstr>Probabilistic forecast format</vt:lpstr>
      <vt:lpstr>Outline</vt:lpstr>
      <vt:lpstr>Data sources: Seasonal</vt:lpstr>
      <vt:lpstr>Data sources – Sub-seasonal</vt:lpstr>
      <vt:lpstr>Outline</vt:lpstr>
      <vt:lpstr>Examples of products: Seasonal </vt:lpstr>
      <vt:lpstr>Probabilistic seasonal outlook for rainfall to be in different categories (WMO LC)</vt:lpstr>
      <vt:lpstr>Probabilistic seasonal outlook for surface temperature to be in different categories – C3S</vt:lpstr>
      <vt:lpstr>Probability of seasonal mean temperature to be above a certain climatological threshold – C3S</vt:lpstr>
      <vt:lpstr>Evolution of Niño3.4 SST index – NMME, C3S</vt:lpstr>
      <vt:lpstr>Evolution of Niño3.4 SST index – Indian Ocean Dipole, Tropical North Atlantic Index</vt:lpstr>
      <vt:lpstr>Global Seasonal Climate Update (GSCU)</vt:lpstr>
      <vt:lpstr>Examples of products: Subseasonal</vt:lpstr>
      <vt:lpstr>Day 5-11 Surface Temperature – C3S</vt:lpstr>
      <vt:lpstr>Extreme Forecast Index (EFI) </vt:lpstr>
      <vt:lpstr>MJO Prediction</vt:lpstr>
      <vt:lpstr>PNA Index Prediction</vt:lpstr>
      <vt:lpstr>Outline</vt:lpstr>
      <vt:lpstr>Prospects for S2S Products</vt:lpstr>
      <vt:lpstr>Prospects for S2S Products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2021-10-27T13:12:02Z</dcterms:created>
  <dcterms:modified xsi:type="dcterms:W3CDTF">2021-11-08T00:41:08Z</dcterms:modified>
</cp:coreProperties>
</file>